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charts/chart1.xml" ContentType="application/vnd.openxmlformats-officedocument.drawingml.chart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charts/chart2.xml" ContentType="application/vnd.openxmlformats-officedocument.drawingml.chart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charts/chart3.xml" ContentType="application/vnd.openxmlformats-officedocument.drawingml.chart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20" r:id="rId3"/>
    <p:sldId id="295" r:id="rId4"/>
    <p:sldId id="296" r:id="rId5"/>
    <p:sldId id="278" r:id="rId6"/>
    <p:sldId id="269" r:id="rId7"/>
    <p:sldId id="297" r:id="rId8"/>
    <p:sldId id="287" r:id="rId9"/>
    <p:sldId id="288" r:id="rId10"/>
    <p:sldId id="289" r:id="rId11"/>
    <p:sldId id="290" r:id="rId12"/>
    <p:sldId id="291" r:id="rId13"/>
    <p:sldId id="292" r:id="rId14"/>
    <p:sldId id="298" r:id="rId15"/>
    <p:sldId id="270" r:id="rId16"/>
    <p:sldId id="258" r:id="rId17"/>
    <p:sldId id="300" r:id="rId18"/>
    <p:sldId id="302" r:id="rId19"/>
    <p:sldId id="303" r:id="rId20"/>
    <p:sldId id="257" r:id="rId21"/>
    <p:sldId id="301" r:id="rId22"/>
    <p:sldId id="264" r:id="rId23"/>
    <p:sldId id="282" r:id="rId24"/>
    <p:sldId id="265" r:id="rId25"/>
    <p:sldId id="266" r:id="rId26"/>
    <p:sldId id="304" r:id="rId27"/>
    <p:sldId id="321" r:id="rId28"/>
    <p:sldId id="267" r:id="rId29"/>
    <p:sldId id="268" r:id="rId30"/>
    <p:sldId id="283" r:id="rId31"/>
    <p:sldId id="284" r:id="rId32"/>
    <p:sldId id="285" r:id="rId33"/>
    <p:sldId id="272" r:id="rId34"/>
    <p:sldId id="273" r:id="rId35"/>
    <p:sldId id="274" r:id="rId36"/>
    <p:sldId id="281" r:id="rId37"/>
    <p:sldId id="280" r:id="rId38"/>
    <p:sldId id="275" r:id="rId39"/>
    <p:sldId id="277" r:id="rId40"/>
    <p:sldId id="305" r:id="rId41"/>
    <p:sldId id="306" r:id="rId42"/>
    <p:sldId id="307" r:id="rId43"/>
    <p:sldId id="308" r:id="rId44"/>
    <p:sldId id="309" r:id="rId45"/>
    <p:sldId id="310" r:id="rId46"/>
    <p:sldId id="311" r:id="rId47"/>
    <p:sldId id="313" r:id="rId48"/>
    <p:sldId id="314" r:id="rId49"/>
    <p:sldId id="312" r:id="rId50"/>
    <p:sldId id="293" r:id="rId51"/>
    <p:sldId id="271" r:id="rId52"/>
    <p:sldId id="276" r:id="rId53"/>
    <p:sldId id="279" r:id="rId54"/>
    <p:sldId id="294" r:id="rId55"/>
    <p:sldId id="315" r:id="rId56"/>
    <p:sldId id="316" r:id="rId57"/>
    <p:sldId id="317" r:id="rId58"/>
    <p:sldId id="318" r:id="rId59"/>
    <p:sldId id="319" r:id="rId60"/>
    <p:sldId id="286" r:id="rId6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22" autoAdjust="0"/>
    <p:restoredTop sz="94660"/>
  </p:normalViewPr>
  <p:slideViewPr>
    <p:cSldViewPr>
      <p:cViewPr varScale="1">
        <p:scale>
          <a:sx n="76" d="100"/>
          <a:sy n="76" d="100"/>
        </p:scale>
        <p:origin x="-642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Total Size</c:v>
                </c:pt>
              </c:strCache>
            </c:strRef>
          </c:tx>
          <c:spPr>
            <a:solidFill>
              <a:srgbClr val="FFFF00"/>
            </a:solidFill>
          </c:spPr>
          <c:invertIfNegative val="0"/>
          <c:cat>
            <c:numRef>
              <c:f>Sheet1!$A$2:$A$27</c:f>
              <c:numCache>
                <c:formatCode>General</c:formatCode>
                <c:ptCount val="26"/>
                <c:pt idx="0">
                  <c:v>1986</c:v>
                </c:pt>
                <c:pt idx="1">
                  <c:v>1987</c:v>
                </c:pt>
                <c:pt idx="2">
                  <c:v>1988</c:v>
                </c:pt>
                <c:pt idx="3">
                  <c:v>1989</c:v>
                </c:pt>
                <c:pt idx="4">
                  <c:v>1990</c:v>
                </c:pt>
                <c:pt idx="5">
                  <c:v>1991</c:v>
                </c:pt>
                <c:pt idx="6">
                  <c:v>1992</c:v>
                </c:pt>
                <c:pt idx="7">
                  <c:v>1993</c:v>
                </c:pt>
                <c:pt idx="8">
                  <c:v>1994</c:v>
                </c:pt>
                <c:pt idx="9">
                  <c:v>1995</c:v>
                </c:pt>
                <c:pt idx="10">
                  <c:v>1996</c:v>
                </c:pt>
                <c:pt idx="11">
                  <c:v>1997</c:v>
                </c:pt>
                <c:pt idx="12">
                  <c:v>1998</c:v>
                </c:pt>
                <c:pt idx="13">
                  <c:v>1999</c:v>
                </c:pt>
                <c:pt idx="14">
                  <c:v>2000</c:v>
                </c:pt>
                <c:pt idx="15">
                  <c:v>2001</c:v>
                </c:pt>
                <c:pt idx="16">
                  <c:v>2002</c:v>
                </c:pt>
                <c:pt idx="17">
                  <c:v>2003</c:v>
                </c:pt>
                <c:pt idx="18">
                  <c:v>2004</c:v>
                </c:pt>
                <c:pt idx="19">
                  <c:v>2005</c:v>
                </c:pt>
                <c:pt idx="20">
                  <c:v>2006</c:v>
                </c:pt>
                <c:pt idx="21">
                  <c:v>2007</c:v>
                </c:pt>
                <c:pt idx="22">
                  <c:v>2008</c:v>
                </c:pt>
                <c:pt idx="23">
                  <c:v>2009</c:v>
                </c:pt>
                <c:pt idx="24">
                  <c:v>2010</c:v>
                </c:pt>
                <c:pt idx="25">
                  <c:v>2011</c:v>
                </c:pt>
              </c:numCache>
            </c:numRef>
          </c:cat>
          <c:val>
            <c:numRef>
              <c:f>Sheet1!#REF!</c:f>
              <c:numCache>
                <c:formatCode>General</c:formatCode>
                <c:ptCount val="1"/>
                <c:pt idx="0">
                  <c:v>1</c:v>
                </c:pt>
              </c:numCache>
            </c:numRef>
          </c:val>
        </c:ser>
        <c:ser>
          <c:idx val="2"/>
          <c:order val="2"/>
          <c:tx>
            <c:strRef>
              <c:f>Sheet1!#REF!</c:f>
              <c:strCache>
                <c:ptCount val="1"/>
                <c:pt idx="0">
                  <c:v>#REF!</c:v>
                </c:pt>
              </c:strCache>
            </c:strRef>
          </c:tx>
          <c:spPr>
            <a:solidFill>
              <a:srgbClr val="FFFF00"/>
            </a:solidFill>
            <a:ln w="25400">
              <a:noFill/>
            </a:ln>
          </c:spPr>
          <c:invertIfNegative val="0"/>
          <c:cat>
            <c:numRef>
              <c:f>Sheet1!$A$2:$A$27</c:f>
              <c:numCache>
                <c:formatCode>General</c:formatCode>
                <c:ptCount val="26"/>
                <c:pt idx="0">
                  <c:v>1986</c:v>
                </c:pt>
                <c:pt idx="1">
                  <c:v>1987</c:v>
                </c:pt>
                <c:pt idx="2">
                  <c:v>1988</c:v>
                </c:pt>
                <c:pt idx="3">
                  <c:v>1989</c:v>
                </c:pt>
                <c:pt idx="4">
                  <c:v>1990</c:v>
                </c:pt>
                <c:pt idx="5">
                  <c:v>1991</c:v>
                </c:pt>
                <c:pt idx="6">
                  <c:v>1992</c:v>
                </c:pt>
                <c:pt idx="7">
                  <c:v>1993</c:v>
                </c:pt>
                <c:pt idx="8">
                  <c:v>1994</c:v>
                </c:pt>
                <c:pt idx="9">
                  <c:v>1995</c:v>
                </c:pt>
                <c:pt idx="10">
                  <c:v>1996</c:v>
                </c:pt>
                <c:pt idx="11">
                  <c:v>1997</c:v>
                </c:pt>
                <c:pt idx="12">
                  <c:v>1998</c:v>
                </c:pt>
                <c:pt idx="13">
                  <c:v>1999</c:v>
                </c:pt>
                <c:pt idx="14">
                  <c:v>2000</c:v>
                </c:pt>
                <c:pt idx="15">
                  <c:v>2001</c:v>
                </c:pt>
                <c:pt idx="16">
                  <c:v>2002</c:v>
                </c:pt>
                <c:pt idx="17">
                  <c:v>2003</c:v>
                </c:pt>
                <c:pt idx="18">
                  <c:v>2004</c:v>
                </c:pt>
                <c:pt idx="19">
                  <c:v>2005</c:v>
                </c:pt>
                <c:pt idx="20">
                  <c:v>2006</c:v>
                </c:pt>
                <c:pt idx="21">
                  <c:v>2007</c:v>
                </c:pt>
                <c:pt idx="22">
                  <c:v>2008</c:v>
                </c:pt>
                <c:pt idx="23">
                  <c:v>2009</c:v>
                </c:pt>
                <c:pt idx="24">
                  <c:v>2010</c:v>
                </c:pt>
                <c:pt idx="25">
                  <c:v>2011</c:v>
                </c:pt>
              </c:numCache>
            </c:numRef>
          </c:cat>
          <c:val>
            <c:numRef>
              <c:f>Sheet1!$C$2:$C$27</c:f>
              <c:numCache>
                <c:formatCode>General</c:formatCode>
                <c:ptCount val="26"/>
                <c:pt idx="0">
                  <c:v>3.3596759433177388</c:v>
                </c:pt>
                <c:pt idx="1">
                  <c:v>2.9577602044188769</c:v>
                </c:pt>
                <c:pt idx="2">
                  <c:v>2.7437918503557972</c:v>
                </c:pt>
                <c:pt idx="3">
                  <c:v>3.5109786182965284</c:v>
                </c:pt>
                <c:pt idx="4">
                  <c:v>4.2121913855584783</c:v>
                </c:pt>
                <c:pt idx="5">
                  <c:v>4.6727531585482796</c:v>
                </c:pt>
                <c:pt idx="6">
                  <c:v>4.8819846565050211</c:v>
                </c:pt>
                <c:pt idx="7">
                  <c:v>5.0376281066293798</c:v>
                </c:pt>
                <c:pt idx="8">
                  <c:v>5.9120063142228609</c:v>
                </c:pt>
                <c:pt idx="9">
                  <c:v>8.0799551111614623</c:v>
                </c:pt>
                <c:pt idx="10">
                  <c:v>10.382845012173625</c:v>
                </c:pt>
                <c:pt idx="11">
                  <c:v>10.240044274507678</c:v>
                </c:pt>
                <c:pt idx="12">
                  <c:v>10.945633715938801</c:v>
                </c:pt>
                <c:pt idx="13">
                  <c:v>9.7656741786256092</c:v>
                </c:pt>
                <c:pt idx="14">
                  <c:v>9.2341554355959889</c:v>
                </c:pt>
                <c:pt idx="15">
                  <c:v>9.8992778869894398</c:v>
                </c:pt>
                <c:pt idx="16">
                  <c:v>9.3778866967711991</c:v>
                </c:pt>
                <c:pt idx="17">
                  <c:v>10.407947466024302</c:v>
                </c:pt>
                <c:pt idx="18">
                  <c:v>11.386379384391304</c:v>
                </c:pt>
                <c:pt idx="19">
                  <c:v>12.857277384834116</c:v>
                </c:pt>
                <c:pt idx="20">
                  <c:v>13.282906322347031</c:v>
                </c:pt>
                <c:pt idx="21">
                  <c:v>13.205915412904174</c:v>
                </c:pt>
                <c:pt idx="22">
                  <c:v>23.010636077723358</c:v>
                </c:pt>
                <c:pt idx="23">
                  <c:v>18.435356079913849</c:v>
                </c:pt>
                <c:pt idx="24">
                  <c:v>19.134746490831123</c:v>
                </c:pt>
                <c:pt idx="25">
                  <c:v>23.755600000000001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-62"/>
        <c:axId val="36022784"/>
        <c:axId val="573136896"/>
      </c:barChart>
      <c:barChart>
        <c:barDir val="col"/>
        <c:grouping val="clustered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Count</c:v>
                </c:pt>
              </c:strCache>
            </c:strRef>
          </c:tx>
          <c:spPr>
            <a:solidFill>
              <a:srgbClr val="FF0000"/>
            </a:solidFill>
          </c:spPr>
          <c:invertIfNegative val="0"/>
          <c:cat>
            <c:numRef>
              <c:f>Sheet1!$A$2:$A$27</c:f>
              <c:numCache>
                <c:formatCode>General</c:formatCode>
                <c:ptCount val="26"/>
                <c:pt idx="0">
                  <c:v>1986</c:v>
                </c:pt>
                <c:pt idx="1">
                  <c:v>1987</c:v>
                </c:pt>
                <c:pt idx="2">
                  <c:v>1988</c:v>
                </c:pt>
                <c:pt idx="3">
                  <c:v>1989</c:v>
                </c:pt>
                <c:pt idx="4">
                  <c:v>1990</c:v>
                </c:pt>
                <c:pt idx="5">
                  <c:v>1991</c:v>
                </c:pt>
                <c:pt idx="6">
                  <c:v>1992</c:v>
                </c:pt>
                <c:pt idx="7">
                  <c:v>1993</c:v>
                </c:pt>
                <c:pt idx="8">
                  <c:v>1994</c:v>
                </c:pt>
                <c:pt idx="9">
                  <c:v>1995</c:v>
                </c:pt>
                <c:pt idx="10">
                  <c:v>1996</c:v>
                </c:pt>
                <c:pt idx="11">
                  <c:v>1997</c:v>
                </c:pt>
                <c:pt idx="12">
                  <c:v>1998</c:v>
                </c:pt>
                <c:pt idx="13">
                  <c:v>1999</c:v>
                </c:pt>
                <c:pt idx="14">
                  <c:v>2000</c:v>
                </c:pt>
                <c:pt idx="15">
                  <c:v>2001</c:v>
                </c:pt>
                <c:pt idx="16">
                  <c:v>2002</c:v>
                </c:pt>
                <c:pt idx="17">
                  <c:v>2003</c:v>
                </c:pt>
                <c:pt idx="18">
                  <c:v>2004</c:v>
                </c:pt>
                <c:pt idx="19">
                  <c:v>2005</c:v>
                </c:pt>
                <c:pt idx="20">
                  <c:v>2006</c:v>
                </c:pt>
                <c:pt idx="21">
                  <c:v>2007</c:v>
                </c:pt>
                <c:pt idx="22">
                  <c:v>2008</c:v>
                </c:pt>
                <c:pt idx="23">
                  <c:v>2009</c:v>
                </c:pt>
                <c:pt idx="24">
                  <c:v>2010</c:v>
                </c:pt>
                <c:pt idx="25">
                  <c:v>2011</c:v>
                </c:pt>
              </c:numCache>
            </c:numRef>
          </c:cat>
          <c:val>
            <c:numRef>
              <c:f>Sheet1!$B$2:$B$27</c:f>
              <c:numCache>
                <c:formatCode>General</c:formatCode>
                <c:ptCount val="26"/>
                <c:pt idx="0">
                  <c:v>10752</c:v>
                </c:pt>
                <c:pt idx="1">
                  <c:v>9410</c:v>
                </c:pt>
                <c:pt idx="2">
                  <c:v>8562</c:v>
                </c:pt>
                <c:pt idx="3">
                  <c:v>11943</c:v>
                </c:pt>
                <c:pt idx="4">
                  <c:v>13691</c:v>
                </c:pt>
                <c:pt idx="5">
                  <c:v>14879</c:v>
                </c:pt>
                <c:pt idx="6">
                  <c:v>15132</c:v>
                </c:pt>
                <c:pt idx="7">
                  <c:v>16099</c:v>
                </c:pt>
                <c:pt idx="8">
                  <c:v>19095</c:v>
                </c:pt>
                <c:pt idx="9">
                  <c:v>25673</c:v>
                </c:pt>
                <c:pt idx="10">
                  <c:v>28135</c:v>
                </c:pt>
                <c:pt idx="11">
                  <c:v>25665</c:v>
                </c:pt>
                <c:pt idx="12">
                  <c:v>34862</c:v>
                </c:pt>
                <c:pt idx="13">
                  <c:v>26998</c:v>
                </c:pt>
                <c:pt idx="14">
                  <c:v>29099</c:v>
                </c:pt>
                <c:pt idx="15">
                  <c:v>28009</c:v>
                </c:pt>
                <c:pt idx="16">
                  <c:v>27390</c:v>
                </c:pt>
                <c:pt idx="17">
                  <c:v>31705</c:v>
                </c:pt>
                <c:pt idx="18">
                  <c:v>32737</c:v>
                </c:pt>
                <c:pt idx="19">
                  <c:v>34330</c:v>
                </c:pt>
                <c:pt idx="20">
                  <c:v>37918</c:v>
                </c:pt>
                <c:pt idx="21">
                  <c:v>34740</c:v>
                </c:pt>
                <c:pt idx="22">
                  <c:v>73712</c:v>
                </c:pt>
                <c:pt idx="23">
                  <c:v>60630</c:v>
                </c:pt>
                <c:pt idx="24">
                  <c:v>59812</c:v>
                </c:pt>
                <c:pt idx="25">
                  <c:v>85160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65"/>
        <c:overlap val="48"/>
        <c:axId val="603860992"/>
        <c:axId val="573137472"/>
      </c:barChart>
      <c:catAx>
        <c:axId val="3602278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573136896"/>
        <c:crosses val="autoZero"/>
        <c:auto val="1"/>
        <c:lblAlgn val="ctr"/>
        <c:lblOffset val="100"/>
        <c:noMultiLvlLbl val="0"/>
      </c:catAx>
      <c:valAx>
        <c:axId val="573136896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>
                    <a:solidFill>
                      <a:srgbClr val="FFFF00"/>
                    </a:solidFill>
                  </a:defRPr>
                </a:pPr>
                <a:r>
                  <a:rPr lang="en-US" dirty="0" smtClean="0">
                    <a:solidFill>
                      <a:srgbClr val="FFFF00"/>
                    </a:solidFill>
                  </a:rPr>
                  <a:t>Total</a:t>
                </a:r>
                <a:r>
                  <a:rPr lang="en-US" baseline="0" dirty="0" smtClean="0">
                    <a:solidFill>
                      <a:srgbClr val="FFFF00"/>
                    </a:solidFill>
                  </a:rPr>
                  <a:t> Area [x CONUS]</a:t>
                </a:r>
                <a:endParaRPr lang="en-US" dirty="0">
                  <a:solidFill>
                    <a:srgbClr val="FFFF00"/>
                  </a:solidFill>
                </a:endParaRP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36022784"/>
        <c:crosses val="autoZero"/>
        <c:crossBetween val="between"/>
      </c:valAx>
      <c:valAx>
        <c:axId val="573137472"/>
        <c:scaling>
          <c:orientation val="minMax"/>
        </c:scaling>
        <c:delete val="0"/>
        <c:axPos val="r"/>
        <c:title>
          <c:tx>
            <c:rich>
              <a:bodyPr rot="-5400000" vert="horz"/>
              <a:lstStyle/>
              <a:p>
                <a:pPr>
                  <a:defRPr>
                    <a:solidFill>
                      <a:srgbClr val="FF0000"/>
                    </a:solidFill>
                  </a:defRPr>
                </a:pPr>
                <a:r>
                  <a:rPr lang="en-US" dirty="0" smtClean="0">
                    <a:solidFill>
                      <a:srgbClr val="FF0000"/>
                    </a:solidFill>
                  </a:rPr>
                  <a:t>Total Number of Warnings</a:t>
                </a:r>
                <a:endParaRPr lang="en-US" dirty="0">
                  <a:solidFill>
                    <a:srgbClr val="FF0000"/>
                  </a:solidFill>
                </a:endParaRPr>
              </a:p>
            </c:rich>
          </c:tx>
          <c:layout/>
          <c:overlay val="0"/>
        </c:title>
        <c:numFmt formatCode="#,##0" sourceLinked="0"/>
        <c:majorTickMark val="out"/>
        <c:minorTickMark val="none"/>
        <c:tickLblPos val="nextTo"/>
        <c:crossAx val="603860992"/>
        <c:crosses val="max"/>
        <c:crossBetween val="between"/>
      </c:valAx>
      <c:catAx>
        <c:axId val="603860992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one"/>
        <c:crossAx val="573137472"/>
        <c:crosses val="autoZero"/>
        <c:auto val="1"/>
        <c:lblAlgn val="ctr"/>
        <c:lblOffset val="100"/>
        <c:noMultiLvlLbl val="0"/>
      </c:catAx>
      <c:spPr>
        <a:noFill/>
      </c:spPr>
    </c:plotArea>
    <c:legend>
      <c:legendPos val="t"/>
      <c:legendEntry>
        <c:idx val="1"/>
        <c:delete val="1"/>
      </c:legendEntry>
      <c:layout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solidFill>
              <a:srgbClr val="FFFF00"/>
            </a:solidFill>
          </c:spPr>
          <c:invertIfNegative val="0"/>
          <c:cat>
            <c:numRef>
              <c:f>Sheet1!$A$2:$A$19</c:f>
              <c:numCache>
                <c:formatCode>General</c:formatCode>
                <c:ptCount val="18"/>
                <c:pt idx="0">
                  <c:v>3</c:v>
                </c:pt>
                <c:pt idx="1">
                  <c:v>4</c:v>
                </c:pt>
                <c:pt idx="2">
                  <c:v>5</c:v>
                </c:pt>
                <c:pt idx="3">
                  <c:v>6</c:v>
                </c:pt>
                <c:pt idx="4">
                  <c:v>7</c:v>
                </c:pt>
                <c:pt idx="5">
                  <c:v>8</c:v>
                </c:pt>
                <c:pt idx="6">
                  <c:v>9</c:v>
                </c:pt>
                <c:pt idx="7">
                  <c:v>10</c:v>
                </c:pt>
                <c:pt idx="8">
                  <c:v>11</c:v>
                </c:pt>
                <c:pt idx="9">
                  <c:v>12</c:v>
                </c:pt>
                <c:pt idx="10">
                  <c:v>13</c:v>
                </c:pt>
                <c:pt idx="11">
                  <c:v>14</c:v>
                </c:pt>
                <c:pt idx="12">
                  <c:v>15</c:v>
                </c:pt>
                <c:pt idx="13">
                  <c:v>16</c:v>
                </c:pt>
                <c:pt idx="14">
                  <c:v>17</c:v>
                </c:pt>
                <c:pt idx="15">
                  <c:v>18</c:v>
                </c:pt>
                <c:pt idx="16">
                  <c:v>19</c:v>
                </c:pt>
                <c:pt idx="17">
                  <c:v>20</c:v>
                </c:pt>
              </c:numCache>
            </c:numRef>
          </c:cat>
          <c:val>
            <c:numRef>
              <c:f>Sheet1!$B$2:$B$19</c:f>
              <c:numCache>
                <c:formatCode>General</c:formatCode>
                <c:ptCount val="18"/>
                <c:pt idx="0">
                  <c:v>5.3168864313058277E-2</c:v>
                </c:pt>
                <c:pt idx="1">
                  <c:v>26.720012760527435</c:v>
                </c:pt>
                <c:pt idx="2">
                  <c:v>11.15039699418687</c:v>
                </c:pt>
                <c:pt idx="3">
                  <c:v>9.2451793563022822</c:v>
                </c:pt>
                <c:pt idx="4">
                  <c:v>8.6842478377995178</c:v>
                </c:pt>
                <c:pt idx="5">
                  <c:v>7.6758117113285129</c:v>
                </c:pt>
                <c:pt idx="6">
                  <c:v>6.7391535516801371</c:v>
                </c:pt>
                <c:pt idx="7">
                  <c:v>6.0692258613356014</c:v>
                </c:pt>
                <c:pt idx="8">
                  <c:v>5.0350914504466191</c:v>
                </c:pt>
                <c:pt idx="9">
                  <c:v>4.3545299872394727</c:v>
                </c:pt>
                <c:pt idx="10">
                  <c:v>3.4834467602438677</c:v>
                </c:pt>
                <c:pt idx="11">
                  <c:v>2.7621225010633776</c:v>
                </c:pt>
                <c:pt idx="12">
                  <c:v>2.001807741386644</c:v>
                </c:pt>
                <c:pt idx="13">
                  <c:v>1.5596200198497092</c:v>
                </c:pt>
                <c:pt idx="14">
                  <c:v>1.1741457535800368</c:v>
                </c:pt>
                <c:pt idx="15">
                  <c:v>1.0004607968240466</c:v>
                </c:pt>
                <c:pt idx="16">
                  <c:v>0.96058414858925278</c:v>
                </c:pt>
                <c:pt idx="17">
                  <c:v>1.3309939033035587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574697984"/>
        <c:axId val="573172544"/>
      </c:barChart>
      <c:catAx>
        <c:axId val="574697984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 dirty="0" smtClean="0"/>
                  <a:t>Number of Vertices</a:t>
                </a:r>
                <a:endParaRPr lang="en-US" dirty="0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573172544"/>
        <c:crosses val="autoZero"/>
        <c:auto val="1"/>
        <c:lblAlgn val="ctr"/>
        <c:lblOffset val="100"/>
        <c:noMultiLvlLbl val="0"/>
      </c:catAx>
      <c:valAx>
        <c:axId val="573172544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dirty="0" smtClean="0"/>
                  <a:t>Percentage</a:t>
                </a:r>
                <a:r>
                  <a:rPr lang="en-US" baseline="0" dirty="0" smtClean="0"/>
                  <a:t> of Warnings</a:t>
                </a:r>
                <a:endParaRPr lang="en-US" dirty="0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574697984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2"/>
          <c:order val="0"/>
          <c:spPr>
            <a:ln w="28575">
              <a:noFill/>
            </a:ln>
          </c:spPr>
          <c:xVal>
            <c:numRef>
              <c:f>Sheet1!$B$2:$B$118</c:f>
              <c:numCache>
                <c:formatCode>General</c:formatCode>
                <c:ptCount val="117"/>
                <c:pt idx="0">
                  <c:v>1576.05937955025</c:v>
                </c:pt>
                <c:pt idx="1">
                  <c:v>2222.6695765432005</c:v>
                </c:pt>
                <c:pt idx="2">
                  <c:v>1851.6639007844299</c:v>
                </c:pt>
                <c:pt idx="3">
                  <c:v>1881.6306581828101</c:v>
                </c:pt>
                <c:pt idx="4">
                  <c:v>870.54881913791098</c:v>
                </c:pt>
                <c:pt idx="5">
                  <c:v>1739.2706936936102</c:v>
                </c:pt>
                <c:pt idx="6">
                  <c:v>1441.03307275521</c:v>
                </c:pt>
                <c:pt idx="7">
                  <c:v>2102.7495578560702</c:v>
                </c:pt>
                <c:pt idx="8">
                  <c:v>3298.9985642803604</c:v>
                </c:pt>
                <c:pt idx="9">
                  <c:v>2217.1922220760202</c:v>
                </c:pt>
                <c:pt idx="10">
                  <c:v>1503.7333725906199</c:v>
                </c:pt>
                <c:pt idx="11">
                  <c:v>1431.2408685698299</c:v>
                </c:pt>
                <c:pt idx="12">
                  <c:v>1505.48227041265</c:v>
                </c:pt>
                <c:pt idx="13">
                  <c:v>1928.2119139616402</c:v>
                </c:pt>
                <c:pt idx="14">
                  <c:v>1196.6890252972298</c:v>
                </c:pt>
                <c:pt idx="15">
                  <c:v>5081.6767851369095</c:v>
                </c:pt>
                <c:pt idx="16">
                  <c:v>1640.1264473349497</c:v>
                </c:pt>
                <c:pt idx="17">
                  <c:v>1135.3700173516499</c:v>
                </c:pt>
                <c:pt idx="18">
                  <c:v>2137.1993924965604</c:v>
                </c:pt>
                <c:pt idx="19">
                  <c:v>1101.8416230518098</c:v>
                </c:pt>
                <c:pt idx="20">
                  <c:v>3674.8924299662999</c:v>
                </c:pt>
                <c:pt idx="21">
                  <c:v>1701.2220077810202</c:v>
                </c:pt>
                <c:pt idx="22">
                  <c:v>2909.3815737332307</c:v>
                </c:pt>
                <c:pt idx="23">
                  <c:v>2154.4657536330105</c:v>
                </c:pt>
                <c:pt idx="24">
                  <c:v>1672.9511700394098</c:v>
                </c:pt>
                <c:pt idx="25">
                  <c:v>865.5237742975612</c:v>
                </c:pt>
                <c:pt idx="26">
                  <c:v>2860.5897138366904</c:v>
                </c:pt>
                <c:pt idx="27">
                  <c:v>5668.6982324916917</c:v>
                </c:pt>
                <c:pt idx="28">
                  <c:v>1013.5822435797102</c:v>
                </c:pt>
                <c:pt idx="29">
                  <c:v>2346.4136062872608</c:v>
                </c:pt>
                <c:pt idx="30">
                  <c:v>1440.5724956243598</c:v>
                </c:pt>
                <c:pt idx="31">
                  <c:v>1385.8080128230199</c:v>
                </c:pt>
                <c:pt idx="32">
                  <c:v>1429.9090214111402</c:v>
                </c:pt>
                <c:pt idx="33">
                  <c:v>2327.97248340341</c:v>
                </c:pt>
                <c:pt idx="34">
                  <c:v>1513.4403130728599</c:v>
                </c:pt>
                <c:pt idx="35">
                  <c:v>858.00196546579593</c:v>
                </c:pt>
                <c:pt idx="36">
                  <c:v>3110.9097430347401</c:v>
                </c:pt>
                <c:pt idx="37">
                  <c:v>1016.5446288155798</c:v>
                </c:pt>
                <c:pt idx="38">
                  <c:v>1582.93386099655</c:v>
                </c:pt>
                <c:pt idx="39">
                  <c:v>1016.26279585672</c:v>
                </c:pt>
                <c:pt idx="40">
                  <c:v>1778.0150991752603</c:v>
                </c:pt>
                <c:pt idx="41">
                  <c:v>2953.8034582094106</c:v>
                </c:pt>
                <c:pt idx="42">
                  <c:v>1336.0437170384398</c:v>
                </c:pt>
                <c:pt idx="43">
                  <c:v>9126.1938305731292</c:v>
                </c:pt>
                <c:pt idx="44">
                  <c:v>1264.1218218138397</c:v>
                </c:pt>
                <c:pt idx="45">
                  <c:v>2818.2145332180003</c:v>
                </c:pt>
                <c:pt idx="46">
                  <c:v>1055.8521428058295</c:v>
                </c:pt>
                <c:pt idx="47">
                  <c:v>1369.19818397161</c:v>
                </c:pt>
                <c:pt idx="48">
                  <c:v>1717.21813968632</c:v>
                </c:pt>
                <c:pt idx="49">
                  <c:v>1481.0358362703198</c:v>
                </c:pt>
                <c:pt idx="50">
                  <c:v>2820.6268788667694</c:v>
                </c:pt>
                <c:pt idx="51">
                  <c:v>3466.3994832667699</c:v>
                </c:pt>
                <c:pt idx="52">
                  <c:v>928.81125295454387</c:v>
                </c:pt>
                <c:pt idx="53">
                  <c:v>2295.7233398510102</c:v>
                </c:pt>
                <c:pt idx="54">
                  <c:v>1538.5552963378298</c:v>
                </c:pt>
                <c:pt idx="55">
                  <c:v>4052.8959962026706</c:v>
                </c:pt>
                <c:pt idx="56">
                  <c:v>1456.8922704602801</c:v>
                </c:pt>
                <c:pt idx="57">
                  <c:v>728.12573383185395</c:v>
                </c:pt>
                <c:pt idx="58">
                  <c:v>1830.73647685068</c:v>
                </c:pt>
                <c:pt idx="59">
                  <c:v>1164.8929805808698</c:v>
                </c:pt>
                <c:pt idx="60">
                  <c:v>1121.3889267705799</c:v>
                </c:pt>
                <c:pt idx="61">
                  <c:v>1593.2040513631403</c:v>
                </c:pt>
                <c:pt idx="62">
                  <c:v>2344.4984926724405</c:v>
                </c:pt>
                <c:pt idx="63">
                  <c:v>1950.9316112727001</c:v>
                </c:pt>
                <c:pt idx="64">
                  <c:v>1164.1362643699399</c:v>
                </c:pt>
                <c:pt idx="65">
                  <c:v>4839.5038553385884</c:v>
                </c:pt>
                <c:pt idx="66">
                  <c:v>6186.58746609439</c:v>
                </c:pt>
                <c:pt idx="67">
                  <c:v>1845.8347573142501</c:v>
                </c:pt>
                <c:pt idx="68">
                  <c:v>6912.8958631028108</c:v>
                </c:pt>
                <c:pt idx="69">
                  <c:v>1621.5326312374598</c:v>
                </c:pt>
                <c:pt idx="70">
                  <c:v>1548.6760425779796</c:v>
                </c:pt>
                <c:pt idx="71">
                  <c:v>1772.2262493361</c:v>
                </c:pt>
                <c:pt idx="72">
                  <c:v>1307.9657415106401</c:v>
                </c:pt>
                <c:pt idx="73">
                  <c:v>2111.7704791461297</c:v>
                </c:pt>
                <c:pt idx="74">
                  <c:v>3702.92489527818</c:v>
                </c:pt>
                <c:pt idx="75">
                  <c:v>6653.2185390429504</c:v>
                </c:pt>
                <c:pt idx="76">
                  <c:v>2409.3338279299801</c:v>
                </c:pt>
                <c:pt idx="77">
                  <c:v>2254.74366154258</c:v>
                </c:pt>
                <c:pt idx="78">
                  <c:v>2060.0629352977599</c:v>
                </c:pt>
                <c:pt idx="79">
                  <c:v>1911.2679564240802</c:v>
                </c:pt>
                <c:pt idx="80">
                  <c:v>1301.5877757788201</c:v>
                </c:pt>
                <c:pt idx="81">
                  <c:v>2106.9908771896198</c:v>
                </c:pt>
                <c:pt idx="82">
                  <c:v>7312.5720851936003</c:v>
                </c:pt>
                <c:pt idx="83">
                  <c:v>30864.5684776669</c:v>
                </c:pt>
                <c:pt idx="84">
                  <c:v>2836.2389472352102</c:v>
                </c:pt>
                <c:pt idx="85">
                  <c:v>12042.438307381703</c:v>
                </c:pt>
                <c:pt idx="86">
                  <c:v>2184.7750669689399</c:v>
                </c:pt>
                <c:pt idx="87">
                  <c:v>15432.701973606197</c:v>
                </c:pt>
                <c:pt idx="88">
                  <c:v>1570.7387546073701</c:v>
                </c:pt>
                <c:pt idx="89">
                  <c:v>6979.0220227678019</c:v>
                </c:pt>
                <c:pt idx="90">
                  <c:v>826.2624640314059</c:v>
                </c:pt>
                <c:pt idx="91">
                  <c:v>2888.8956228567804</c:v>
                </c:pt>
                <c:pt idx="92">
                  <c:v>9925.6616407195997</c:v>
                </c:pt>
                <c:pt idx="93">
                  <c:v>2522.0984843355996</c:v>
                </c:pt>
                <c:pt idx="94">
                  <c:v>12310.139168698703</c:v>
                </c:pt>
                <c:pt idx="95">
                  <c:v>4210.1609492322505</c:v>
                </c:pt>
                <c:pt idx="96">
                  <c:v>23755.398229021601</c:v>
                </c:pt>
                <c:pt idx="97">
                  <c:v>2823.9573093836902</c:v>
                </c:pt>
                <c:pt idx="98">
                  <c:v>9884.8253106309585</c:v>
                </c:pt>
                <c:pt idx="99">
                  <c:v>7507.6083521049795</c:v>
                </c:pt>
                <c:pt idx="100">
                  <c:v>5463.4196858569503</c:v>
                </c:pt>
                <c:pt idx="101">
                  <c:v>5820.7932160848204</c:v>
                </c:pt>
                <c:pt idx="102">
                  <c:v>7539.30097810804</c:v>
                </c:pt>
                <c:pt idx="103">
                  <c:v>3618.97600903072</c:v>
                </c:pt>
                <c:pt idx="104">
                  <c:v>8000.4137810727398</c:v>
                </c:pt>
                <c:pt idx="105">
                  <c:v>4806.2255328725905</c:v>
                </c:pt>
                <c:pt idx="106">
                  <c:v>23462.779573428495</c:v>
                </c:pt>
                <c:pt idx="107">
                  <c:v>9556.3976354528477</c:v>
                </c:pt>
                <c:pt idx="108">
                  <c:v>6547.4072370510303</c:v>
                </c:pt>
                <c:pt idx="109">
                  <c:v>3017.6944263182099</c:v>
                </c:pt>
                <c:pt idx="110">
                  <c:v>10856.010628819502</c:v>
                </c:pt>
                <c:pt idx="111">
                  <c:v>7809.8703101148094</c:v>
                </c:pt>
                <c:pt idx="112">
                  <c:v>141.18709824519902</c:v>
                </c:pt>
                <c:pt idx="113">
                  <c:v>7288.9954012054704</c:v>
                </c:pt>
                <c:pt idx="114">
                  <c:v>26512.433447510099</c:v>
                </c:pt>
                <c:pt idx="115">
                  <c:v>2661.7049895529094</c:v>
                </c:pt>
                <c:pt idx="116">
                  <c:v>4174.6238022725202</c:v>
                </c:pt>
              </c:numCache>
            </c:numRef>
          </c:xVal>
          <c:yVal>
            <c:numRef>
              <c:f>Sheet1!$C$2:$C$118</c:f>
              <c:numCache>
                <c:formatCode>General</c:formatCode>
                <c:ptCount val="117"/>
                <c:pt idx="0">
                  <c:v>1159.31060230358</c:v>
                </c:pt>
                <c:pt idx="1">
                  <c:v>1614.4297902917801</c:v>
                </c:pt>
                <c:pt idx="2">
                  <c:v>1355.8461274383899</c:v>
                </c:pt>
                <c:pt idx="3">
                  <c:v>1182.5353003183898</c:v>
                </c:pt>
                <c:pt idx="4">
                  <c:v>797.59403548300099</c:v>
                </c:pt>
                <c:pt idx="5">
                  <c:v>1397.6905222770097</c:v>
                </c:pt>
                <c:pt idx="6">
                  <c:v>1363.3835016017101</c:v>
                </c:pt>
                <c:pt idx="7">
                  <c:v>1696.9166436521903</c:v>
                </c:pt>
                <c:pt idx="8">
                  <c:v>2099.2965527473502</c:v>
                </c:pt>
                <c:pt idx="9">
                  <c:v>1506.4427302265199</c:v>
                </c:pt>
                <c:pt idx="10">
                  <c:v>1435.1819184033598</c:v>
                </c:pt>
                <c:pt idx="11">
                  <c:v>1329.0802013615801</c:v>
                </c:pt>
                <c:pt idx="12">
                  <c:v>1170.9139079115</c:v>
                </c:pt>
                <c:pt idx="13">
                  <c:v>1574.25475649691</c:v>
                </c:pt>
                <c:pt idx="14">
                  <c:v>1003.71565255599</c:v>
                </c:pt>
                <c:pt idx="15">
                  <c:v>1903.6132468057597</c:v>
                </c:pt>
                <c:pt idx="16">
                  <c:v>1070.4474153247902</c:v>
                </c:pt>
                <c:pt idx="17">
                  <c:v>1117.9092138255</c:v>
                </c:pt>
                <c:pt idx="18">
                  <c:v>1383.5756669499501</c:v>
                </c:pt>
                <c:pt idx="19">
                  <c:v>1022.1354813467701</c:v>
                </c:pt>
                <c:pt idx="20">
                  <c:v>2212.6032565298001</c:v>
                </c:pt>
                <c:pt idx="21">
                  <c:v>1320.5294467509798</c:v>
                </c:pt>
                <c:pt idx="22">
                  <c:v>1521.9888180902601</c:v>
                </c:pt>
                <c:pt idx="23">
                  <c:v>1368.0500446286298</c:v>
                </c:pt>
                <c:pt idx="24">
                  <c:v>1525.9634480197897</c:v>
                </c:pt>
                <c:pt idx="25">
                  <c:v>893.80847528347397</c:v>
                </c:pt>
                <c:pt idx="26">
                  <c:v>1804.2338161561499</c:v>
                </c:pt>
                <c:pt idx="27">
                  <c:v>1817.5820582374597</c:v>
                </c:pt>
                <c:pt idx="28">
                  <c:v>1257.2560002192199</c:v>
                </c:pt>
                <c:pt idx="29">
                  <c:v>1259.2490727555501</c:v>
                </c:pt>
                <c:pt idx="30">
                  <c:v>1372.0985750298501</c:v>
                </c:pt>
                <c:pt idx="31">
                  <c:v>1048.84538724095</c:v>
                </c:pt>
                <c:pt idx="32">
                  <c:v>1250.92177884795</c:v>
                </c:pt>
                <c:pt idx="33">
                  <c:v>1501.39168782618</c:v>
                </c:pt>
                <c:pt idx="34">
                  <c:v>1208.1867345758296</c:v>
                </c:pt>
                <c:pt idx="35">
                  <c:v>903.27685949656802</c:v>
                </c:pt>
                <c:pt idx="36">
                  <c:v>1658.0751260244199</c:v>
                </c:pt>
                <c:pt idx="37">
                  <c:v>1110.70309278181</c:v>
                </c:pt>
                <c:pt idx="38">
                  <c:v>971.68193595995615</c:v>
                </c:pt>
                <c:pt idx="39">
                  <c:v>1119.9541729277701</c:v>
                </c:pt>
                <c:pt idx="40">
                  <c:v>1237.4545054413102</c:v>
                </c:pt>
                <c:pt idx="41">
                  <c:v>2190.3695079219201</c:v>
                </c:pt>
                <c:pt idx="42">
                  <c:v>1041.0686900317701</c:v>
                </c:pt>
                <c:pt idx="43">
                  <c:v>1786.1400640903798</c:v>
                </c:pt>
                <c:pt idx="44">
                  <c:v>1099.63093930121</c:v>
                </c:pt>
                <c:pt idx="45">
                  <c:v>1359.4832325912996</c:v>
                </c:pt>
                <c:pt idx="46">
                  <c:v>1173.08728764737</c:v>
                </c:pt>
                <c:pt idx="47">
                  <c:v>1160.5941133968697</c:v>
                </c:pt>
                <c:pt idx="48">
                  <c:v>1013.4574773817599</c:v>
                </c:pt>
                <c:pt idx="49">
                  <c:v>1115.4854508982801</c:v>
                </c:pt>
                <c:pt idx="50">
                  <c:v>1705.7671082762899</c:v>
                </c:pt>
                <c:pt idx="51">
                  <c:v>1350.7955970031503</c:v>
                </c:pt>
                <c:pt idx="52">
                  <c:v>971.50508211103204</c:v>
                </c:pt>
                <c:pt idx="53">
                  <c:v>1312.07409849378</c:v>
                </c:pt>
                <c:pt idx="54">
                  <c:v>1140.0201070407802</c:v>
                </c:pt>
                <c:pt idx="55">
                  <c:v>1554.9808595934101</c:v>
                </c:pt>
                <c:pt idx="56">
                  <c:v>1501.3008805175398</c:v>
                </c:pt>
                <c:pt idx="57">
                  <c:v>936.86833916610215</c:v>
                </c:pt>
                <c:pt idx="58">
                  <c:v>1542.4697016422504</c:v>
                </c:pt>
                <c:pt idx="59">
                  <c:v>1176.3916826280199</c:v>
                </c:pt>
                <c:pt idx="60">
                  <c:v>1337.8087696009002</c:v>
                </c:pt>
                <c:pt idx="61">
                  <c:v>1536.54559703943</c:v>
                </c:pt>
                <c:pt idx="62">
                  <c:v>1380.7874445943896</c:v>
                </c:pt>
                <c:pt idx="63">
                  <c:v>1382.51094579358</c:v>
                </c:pt>
                <c:pt idx="64">
                  <c:v>1199.4569974827805</c:v>
                </c:pt>
                <c:pt idx="65">
                  <c:v>2344.8423090514602</c:v>
                </c:pt>
                <c:pt idx="66">
                  <c:v>1562.9980800670401</c:v>
                </c:pt>
                <c:pt idx="67">
                  <c:v>1379.42335885528</c:v>
                </c:pt>
                <c:pt idx="68">
                  <c:v>3001.3221799166899</c:v>
                </c:pt>
                <c:pt idx="69">
                  <c:v>1404.5015664157602</c:v>
                </c:pt>
                <c:pt idx="70">
                  <c:v>1413.9292914051302</c:v>
                </c:pt>
                <c:pt idx="71">
                  <c:v>1333.1088257157999</c:v>
                </c:pt>
                <c:pt idx="72">
                  <c:v>1126.55176073811</c:v>
                </c:pt>
                <c:pt idx="73">
                  <c:v>1514.0322325762797</c:v>
                </c:pt>
                <c:pt idx="74">
                  <c:v>909.81887603697714</c:v>
                </c:pt>
                <c:pt idx="75">
                  <c:v>2314.0678259686792</c:v>
                </c:pt>
                <c:pt idx="76">
                  <c:v>1185.9094428794997</c:v>
                </c:pt>
                <c:pt idx="77">
                  <c:v>1203.91254258596</c:v>
                </c:pt>
                <c:pt idx="78">
                  <c:v>1705.4832908465899</c:v>
                </c:pt>
                <c:pt idx="79">
                  <c:v>1231.12981486323</c:v>
                </c:pt>
                <c:pt idx="80">
                  <c:v>958.26809203252503</c:v>
                </c:pt>
                <c:pt idx="81">
                  <c:v>797.4186995466182</c:v>
                </c:pt>
                <c:pt idx="82">
                  <c:v>2084.1979096160999</c:v>
                </c:pt>
                <c:pt idx="83">
                  <c:v>706.18128457571402</c:v>
                </c:pt>
                <c:pt idx="84">
                  <c:v>1667.4233885035499</c:v>
                </c:pt>
                <c:pt idx="85">
                  <c:v>1834.5853258738798</c:v>
                </c:pt>
                <c:pt idx="86">
                  <c:v>1475.8894662467599</c:v>
                </c:pt>
                <c:pt idx="87">
                  <c:v>2141.0553013490003</c:v>
                </c:pt>
                <c:pt idx="88">
                  <c:v>1292.2656782846802</c:v>
                </c:pt>
                <c:pt idx="89">
                  <c:v>2184.1156525529805</c:v>
                </c:pt>
                <c:pt idx="90">
                  <c:v>900.30004986176789</c:v>
                </c:pt>
                <c:pt idx="91">
                  <c:v>1390.71230594449</c:v>
                </c:pt>
                <c:pt idx="92">
                  <c:v>1454.2169451301702</c:v>
                </c:pt>
                <c:pt idx="93">
                  <c:v>1776.2422171614501</c:v>
                </c:pt>
                <c:pt idx="94">
                  <c:v>1685.6131360366896</c:v>
                </c:pt>
                <c:pt idx="95">
                  <c:v>1756.8274065637499</c:v>
                </c:pt>
                <c:pt idx="96">
                  <c:v>1406.2874087084099</c:v>
                </c:pt>
                <c:pt idx="97">
                  <c:v>1479.6942627898698</c:v>
                </c:pt>
                <c:pt idx="98">
                  <c:v>2121.0688984055496</c:v>
                </c:pt>
                <c:pt idx="99">
                  <c:v>1640.51498537579</c:v>
                </c:pt>
                <c:pt idx="100">
                  <c:v>1856.1789088585897</c:v>
                </c:pt>
                <c:pt idx="101">
                  <c:v>2274.7508519540297</c:v>
                </c:pt>
                <c:pt idx="102">
                  <c:v>2342.5532350977101</c:v>
                </c:pt>
                <c:pt idx="103">
                  <c:v>762.22813527003723</c:v>
                </c:pt>
                <c:pt idx="104">
                  <c:v>1039.2751381825401</c:v>
                </c:pt>
                <c:pt idx="105">
                  <c:v>2008.4868521053202</c:v>
                </c:pt>
                <c:pt idx="106">
                  <c:v>1638.6202939805601</c:v>
                </c:pt>
                <c:pt idx="107">
                  <c:v>1076.6847347574696</c:v>
                </c:pt>
                <c:pt idx="108">
                  <c:v>1358.51281078736</c:v>
                </c:pt>
                <c:pt idx="109">
                  <c:v>1020.63008073178</c:v>
                </c:pt>
                <c:pt idx="110">
                  <c:v>1285.3092635701901</c:v>
                </c:pt>
                <c:pt idx="111">
                  <c:v>2070.1998891024896</c:v>
                </c:pt>
                <c:pt idx="112">
                  <c:v>475.04167069821</c:v>
                </c:pt>
                <c:pt idx="113">
                  <c:v>796.11482470361602</c:v>
                </c:pt>
                <c:pt idx="114">
                  <c:v>2449.7395763850404</c:v>
                </c:pt>
                <c:pt idx="115">
                  <c:v>823.87196221099703</c:v>
                </c:pt>
                <c:pt idx="116">
                  <c:v>2643.6068353989995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73176576"/>
        <c:axId val="573177152"/>
      </c:scatterChart>
      <c:valAx>
        <c:axId val="573176576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 dirty="0" smtClean="0"/>
                  <a:t>Average County Size [sq km]</a:t>
                </a:r>
                <a:endParaRPr lang="en-US" dirty="0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573177152"/>
        <c:crosses val="autoZero"/>
        <c:crossBetween val="midCat"/>
      </c:valAx>
      <c:valAx>
        <c:axId val="573177152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dirty="0" smtClean="0"/>
                  <a:t>Average</a:t>
                </a:r>
                <a:r>
                  <a:rPr lang="en-US" baseline="0" dirty="0" smtClean="0"/>
                  <a:t> SBW Size [sq km]</a:t>
                </a:r>
                <a:endParaRPr lang="en-US" dirty="0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573176576"/>
        <c:crosses val="autoZero"/>
        <c:crossBetween val="midCat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8.xml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0.xml"/><Relationship Id="rId4" Type="http://schemas.openxmlformats.org/officeDocument/2006/relationships/tags" Target="../tags/tag9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56.xml"/><Relationship Id="rId2" Type="http://schemas.openxmlformats.org/officeDocument/2006/relationships/tags" Target="../tags/tag55.xml"/><Relationship Id="rId1" Type="http://schemas.openxmlformats.org/officeDocument/2006/relationships/tags" Target="../tags/tag54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58.xml"/><Relationship Id="rId4" Type="http://schemas.openxmlformats.org/officeDocument/2006/relationships/tags" Target="../tags/tag57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61.xml"/><Relationship Id="rId2" Type="http://schemas.openxmlformats.org/officeDocument/2006/relationships/tags" Target="../tags/tag60.xml"/><Relationship Id="rId1" Type="http://schemas.openxmlformats.org/officeDocument/2006/relationships/tags" Target="../tags/tag59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63.xml"/><Relationship Id="rId4" Type="http://schemas.openxmlformats.org/officeDocument/2006/relationships/tags" Target="../tags/tag6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tags" Target="../tags/tag66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65.xml"/><Relationship Id="rId1" Type="http://schemas.openxmlformats.org/officeDocument/2006/relationships/tags" Target="../tags/tag64.xml"/><Relationship Id="rId6" Type="http://schemas.openxmlformats.org/officeDocument/2006/relationships/tags" Target="../tags/tag69.xml"/><Relationship Id="rId5" Type="http://schemas.openxmlformats.org/officeDocument/2006/relationships/tags" Target="../tags/tag68.xml"/><Relationship Id="rId4" Type="http://schemas.openxmlformats.org/officeDocument/2006/relationships/tags" Target="../tags/tag67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13.xml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5.xml"/><Relationship Id="rId4" Type="http://schemas.openxmlformats.org/officeDocument/2006/relationships/tags" Target="../tags/tag14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18.xml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20.xml"/><Relationship Id="rId4" Type="http://schemas.openxmlformats.org/officeDocument/2006/relationships/tags" Target="../tags/tag19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23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22.xml"/><Relationship Id="rId1" Type="http://schemas.openxmlformats.org/officeDocument/2006/relationships/tags" Target="../tags/tag21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tags" Target="../tags/tag34.xml"/><Relationship Id="rId3" Type="http://schemas.openxmlformats.org/officeDocument/2006/relationships/tags" Target="../tags/tag29.xml"/><Relationship Id="rId7" Type="http://schemas.openxmlformats.org/officeDocument/2006/relationships/tags" Target="../tags/tag33.xml"/><Relationship Id="rId2" Type="http://schemas.openxmlformats.org/officeDocument/2006/relationships/tags" Target="../tags/tag28.xml"/><Relationship Id="rId1" Type="http://schemas.openxmlformats.org/officeDocument/2006/relationships/tags" Target="../tags/tag27.xml"/><Relationship Id="rId6" Type="http://schemas.openxmlformats.org/officeDocument/2006/relationships/tags" Target="../tags/tag32.xml"/><Relationship Id="rId5" Type="http://schemas.openxmlformats.org/officeDocument/2006/relationships/tags" Target="../tags/tag31.xml"/><Relationship Id="rId4" Type="http://schemas.openxmlformats.org/officeDocument/2006/relationships/tags" Target="../tags/tag30.xml"/><Relationship Id="rId9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37.xml"/><Relationship Id="rId2" Type="http://schemas.openxmlformats.org/officeDocument/2006/relationships/tags" Target="../tags/tag36.xml"/><Relationship Id="rId1" Type="http://schemas.openxmlformats.org/officeDocument/2006/relationships/tags" Target="../tags/tag35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38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41.xml"/><Relationship Id="rId2" Type="http://schemas.openxmlformats.org/officeDocument/2006/relationships/tags" Target="../tags/tag40.xml"/><Relationship Id="rId1" Type="http://schemas.openxmlformats.org/officeDocument/2006/relationships/tags" Target="../tags/tag39.xml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44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43.xml"/><Relationship Id="rId1" Type="http://schemas.openxmlformats.org/officeDocument/2006/relationships/tags" Target="../tags/tag42.xml"/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50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49.xml"/><Relationship Id="rId1" Type="http://schemas.openxmlformats.org/officeDocument/2006/relationships/tags" Target="../tags/tag48.xml"/><Relationship Id="rId6" Type="http://schemas.openxmlformats.org/officeDocument/2006/relationships/tags" Target="../tags/tag53.xml"/><Relationship Id="rId5" Type="http://schemas.openxmlformats.org/officeDocument/2006/relationships/tags" Target="../tags/tag52.xml"/><Relationship Id="rId4" Type="http://schemas.openxmlformats.org/officeDocument/2006/relationships/tags" Target="../tags/tag5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A93BCDE-E511-4E7B-BDFE-655FE35864EF}" type="datetimeFigureOut">
              <a:rPr lang="en-US" smtClean="0"/>
              <a:pPr/>
              <a:t>7/7/2012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B881E12B-FE77-4BED-8292-70970AE8B1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A93BCDE-E511-4E7B-BDFE-655FE35864EF}" type="datetimeFigureOut">
              <a:rPr lang="en-US" smtClean="0"/>
              <a:pPr/>
              <a:t>7/7/2012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B881E12B-FE77-4BED-8292-70970AE8B1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  <p:custDataLst>
              <p:tags r:id="rId1"/>
            </p:custDataLst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A93BCDE-E511-4E7B-BDFE-655FE35864EF}" type="datetimeFigureOut">
              <a:rPr lang="en-US" smtClean="0"/>
              <a:pPr/>
              <a:t>7/7/2012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B881E12B-FE77-4BED-8292-70970AE8B1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>
  <p:cSld name="Title, Clip 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lipArt Placeholder 2"/>
          <p:cNvSpPr>
            <a:spLocks noGrp="1"/>
          </p:cNvSpPr>
          <p:nvPr>
            <p:ph type="clipArt" sz="half" idx="1"/>
            <p:custDataLst>
              <p:tags r:id="rId2"/>
            </p:custDataLst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27 Nov 2007	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2007 Fall AS Seminar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86EE3E72-AF53-47F2-B5E1-0D8B6B46A37C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A93BCDE-E511-4E7B-BDFE-655FE35864EF}" type="datetimeFigureOut">
              <a:rPr lang="en-US" smtClean="0"/>
              <a:pPr/>
              <a:t>7/7/2012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B881E12B-FE77-4BED-8292-70970AE8B1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A93BCDE-E511-4E7B-BDFE-655FE35864EF}" type="datetimeFigureOut">
              <a:rPr lang="en-US" smtClean="0"/>
              <a:pPr/>
              <a:t>7/7/2012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B881E12B-FE77-4BED-8292-70970AE8B1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A93BCDE-E511-4E7B-BDFE-655FE35864EF}" type="datetimeFigureOut">
              <a:rPr lang="en-US" smtClean="0"/>
              <a:pPr/>
              <a:t>7/7/2012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B881E12B-FE77-4BED-8292-70970AE8B1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  <p:custDataLst>
              <p:tags r:id="rId4"/>
            </p:custDataLst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A93BCDE-E511-4E7B-BDFE-655FE35864EF}" type="datetimeFigureOut">
              <a:rPr lang="en-US" smtClean="0"/>
              <a:pPr/>
              <a:t>7/7/2012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B881E12B-FE77-4BED-8292-70970AE8B1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A93BCDE-E511-4E7B-BDFE-655FE35864EF}" type="datetimeFigureOut">
              <a:rPr lang="en-US" smtClean="0"/>
              <a:pPr/>
              <a:t>7/7/2012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B881E12B-FE77-4BED-8292-70970AE8B1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A93BCDE-E511-4E7B-BDFE-655FE35864EF}" type="datetimeFigureOut">
              <a:rPr lang="en-US" smtClean="0"/>
              <a:pPr/>
              <a:t>7/7/2012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B881E12B-FE77-4BED-8292-70970AE8B1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A93BCDE-E511-4E7B-BDFE-655FE35864EF}" type="datetimeFigureOut">
              <a:rPr lang="en-US" smtClean="0"/>
              <a:pPr/>
              <a:t>7/7/2012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B881E12B-FE77-4BED-8292-70970AE8B1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A93BCDE-E511-4E7B-BDFE-655FE35864EF}" type="datetimeFigureOut">
              <a:rPr lang="en-US" smtClean="0"/>
              <a:pPr/>
              <a:t>7/7/2012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B881E12B-FE77-4BED-8292-70970AE8B1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18" Type="http://schemas.openxmlformats.org/officeDocument/2006/relationships/tags" Target="../tags/tag5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ags" Target="../tags/tag4.xml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3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2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  <p:custDataLst>
              <p:tags r:id="rId14"/>
            </p:custDataLst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15"/>
            </p:custDataLst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16"/>
            </p:custDataLst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93BCDE-E511-4E7B-BDFE-655FE35864EF}" type="datetimeFigureOut">
              <a:rPr lang="en-US" smtClean="0"/>
              <a:pPr/>
              <a:t>7/7/2012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17"/>
            </p:custDataLst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18"/>
            </p:custDataLst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81E12B-FE77-4BED-8292-70970AE8B176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72.xml"/><Relationship Id="rId2" Type="http://schemas.openxmlformats.org/officeDocument/2006/relationships/tags" Target="../tags/tag71.xml"/><Relationship Id="rId1" Type="http://schemas.openxmlformats.org/officeDocument/2006/relationships/tags" Target="../tags/tag70.xml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7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tags" Target="../tags/tag101.xml"/><Relationship Id="rId2" Type="http://schemas.openxmlformats.org/officeDocument/2006/relationships/tags" Target="../tags/tag100.xml"/><Relationship Id="rId1" Type="http://schemas.openxmlformats.org/officeDocument/2006/relationships/tags" Target="../tags/tag99.xml"/><Relationship Id="rId6" Type="http://schemas.openxmlformats.org/officeDocument/2006/relationships/image" Target="../media/image6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0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tags" Target="../tags/tag110.xml"/><Relationship Id="rId13" Type="http://schemas.openxmlformats.org/officeDocument/2006/relationships/slideLayout" Target="../slideLayouts/slideLayout2.xml"/><Relationship Id="rId3" Type="http://schemas.openxmlformats.org/officeDocument/2006/relationships/tags" Target="../tags/tag105.xml"/><Relationship Id="rId7" Type="http://schemas.openxmlformats.org/officeDocument/2006/relationships/tags" Target="../tags/tag109.xml"/><Relationship Id="rId12" Type="http://schemas.openxmlformats.org/officeDocument/2006/relationships/tags" Target="../tags/tag114.xml"/><Relationship Id="rId2" Type="http://schemas.openxmlformats.org/officeDocument/2006/relationships/tags" Target="../tags/tag104.xml"/><Relationship Id="rId1" Type="http://schemas.openxmlformats.org/officeDocument/2006/relationships/tags" Target="../tags/tag103.xml"/><Relationship Id="rId6" Type="http://schemas.openxmlformats.org/officeDocument/2006/relationships/tags" Target="../tags/tag108.xml"/><Relationship Id="rId11" Type="http://schemas.openxmlformats.org/officeDocument/2006/relationships/tags" Target="../tags/tag113.xml"/><Relationship Id="rId5" Type="http://schemas.openxmlformats.org/officeDocument/2006/relationships/tags" Target="../tags/tag107.xml"/><Relationship Id="rId10" Type="http://schemas.openxmlformats.org/officeDocument/2006/relationships/tags" Target="../tags/tag112.xml"/><Relationship Id="rId4" Type="http://schemas.openxmlformats.org/officeDocument/2006/relationships/tags" Target="../tags/tag106.xml"/><Relationship Id="rId9" Type="http://schemas.openxmlformats.org/officeDocument/2006/relationships/tags" Target="../tags/tag111.xml"/><Relationship Id="rId1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tags" Target="../tags/tag122.xml"/><Relationship Id="rId3" Type="http://schemas.openxmlformats.org/officeDocument/2006/relationships/tags" Target="../tags/tag117.xml"/><Relationship Id="rId7" Type="http://schemas.openxmlformats.org/officeDocument/2006/relationships/tags" Target="../tags/tag121.xml"/><Relationship Id="rId2" Type="http://schemas.openxmlformats.org/officeDocument/2006/relationships/tags" Target="../tags/tag116.xml"/><Relationship Id="rId1" Type="http://schemas.openxmlformats.org/officeDocument/2006/relationships/tags" Target="../tags/tag115.xml"/><Relationship Id="rId6" Type="http://schemas.openxmlformats.org/officeDocument/2006/relationships/tags" Target="../tags/tag120.xml"/><Relationship Id="rId11" Type="http://schemas.openxmlformats.org/officeDocument/2006/relationships/image" Target="../media/image8.png"/><Relationship Id="rId5" Type="http://schemas.openxmlformats.org/officeDocument/2006/relationships/tags" Target="../tags/tag119.xml"/><Relationship Id="rId10" Type="http://schemas.openxmlformats.org/officeDocument/2006/relationships/slideLayout" Target="../slideLayouts/slideLayout2.xml"/><Relationship Id="rId4" Type="http://schemas.openxmlformats.org/officeDocument/2006/relationships/tags" Target="../tags/tag118.xml"/><Relationship Id="rId9" Type="http://schemas.openxmlformats.org/officeDocument/2006/relationships/tags" Target="../tags/tag12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tags" Target="../tags/tag126.xml"/><Relationship Id="rId7" Type="http://schemas.openxmlformats.org/officeDocument/2006/relationships/image" Target="../media/image8.png"/><Relationship Id="rId2" Type="http://schemas.openxmlformats.org/officeDocument/2006/relationships/tags" Target="../tags/tag125.xml"/><Relationship Id="rId1" Type="http://schemas.openxmlformats.org/officeDocument/2006/relationships/tags" Target="../tags/tag124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128.xml"/><Relationship Id="rId4" Type="http://schemas.openxmlformats.org/officeDocument/2006/relationships/tags" Target="../tags/tag12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130.xml"/><Relationship Id="rId1" Type="http://schemas.openxmlformats.org/officeDocument/2006/relationships/tags" Target="../tags/tag129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3" Type="http://schemas.openxmlformats.org/officeDocument/2006/relationships/tags" Target="../tags/tag133.xml"/><Relationship Id="rId7" Type="http://schemas.openxmlformats.org/officeDocument/2006/relationships/tags" Target="../tags/tag137.xml"/><Relationship Id="rId2" Type="http://schemas.openxmlformats.org/officeDocument/2006/relationships/tags" Target="../tags/tag132.xml"/><Relationship Id="rId1" Type="http://schemas.openxmlformats.org/officeDocument/2006/relationships/tags" Target="../tags/tag131.xml"/><Relationship Id="rId6" Type="http://schemas.openxmlformats.org/officeDocument/2006/relationships/tags" Target="../tags/tag136.xml"/><Relationship Id="rId5" Type="http://schemas.openxmlformats.org/officeDocument/2006/relationships/tags" Target="../tags/tag135.xml"/><Relationship Id="rId4" Type="http://schemas.openxmlformats.org/officeDocument/2006/relationships/tags" Target="../tags/tag134.xml"/><Relationship Id="rId9" Type="http://schemas.openxmlformats.org/officeDocument/2006/relationships/chart" Target="../charts/chart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tags" Target="../tags/tag140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139.xml"/><Relationship Id="rId1" Type="http://schemas.openxmlformats.org/officeDocument/2006/relationships/tags" Target="../tags/tag138.xml"/><Relationship Id="rId6" Type="http://schemas.openxmlformats.org/officeDocument/2006/relationships/tags" Target="../tags/tag143.xml"/><Relationship Id="rId5" Type="http://schemas.openxmlformats.org/officeDocument/2006/relationships/tags" Target="../tags/tag142.xml"/><Relationship Id="rId4" Type="http://schemas.openxmlformats.org/officeDocument/2006/relationships/tags" Target="../tags/tag141.xml"/><Relationship Id="rId9" Type="http://schemas.openxmlformats.org/officeDocument/2006/relationships/image" Target="../media/image9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tags" Target="../tags/tag146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145.xml"/><Relationship Id="rId1" Type="http://schemas.openxmlformats.org/officeDocument/2006/relationships/tags" Target="../tags/tag144.xml"/><Relationship Id="rId6" Type="http://schemas.openxmlformats.org/officeDocument/2006/relationships/tags" Target="../tags/tag149.xml"/><Relationship Id="rId5" Type="http://schemas.openxmlformats.org/officeDocument/2006/relationships/tags" Target="../tags/tag148.xml"/><Relationship Id="rId4" Type="http://schemas.openxmlformats.org/officeDocument/2006/relationships/tags" Target="../tags/tag14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tags" Target="../tags/tag157.xml"/><Relationship Id="rId13" Type="http://schemas.openxmlformats.org/officeDocument/2006/relationships/image" Target="../media/image11.jpeg"/><Relationship Id="rId3" Type="http://schemas.openxmlformats.org/officeDocument/2006/relationships/tags" Target="../tags/tag152.xml"/><Relationship Id="rId7" Type="http://schemas.openxmlformats.org/officeDocument/2006/relationships/tags" Target="../tags/tag156.xml"/><Relationship Id="rId12" Type="http://schemas.openxmlformats.org/officeDocument/2006/relationships/image" Target="../media/image10.jpeg"/><Relationship Id="rId2" Type="http://schemas.openxmlformats.org/officeDocument/2006/relationships/tags" Target="../tags/tag151.xml"/><Relationship Id="rId1" Type="http://schemas.openxmlformats.org/officeDocument/2006/relationships/tags" Target="../tags/tag150.xml"/><Relationship Id="rId6" Type="http://schemas.openxmlformats.org/officeDocument/2006/relationships/tags" Target="../tags/tag155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154.xml"/><Relationship Id="rId10" Type="http://schemas.openxmlformats.org/officeDocument/2006/relationships/tags" Target="../tags/tag159.xml"/><Relationship Id="rId4" Type="http://schemas.openxmlformats.org/officeDocument/2006/relationships/tags" Target="../tags/tag153.xml"/><Relationship Id="rId9" Type="http://schemas.openxmlformats.org/officeDocument/2006/relationships/tags" Target="../tags/tag158.xml"/><Relationship Id="rId14" Type="http://schemas.openxmlformats.org/officeDocument/2006/relationships/image" Target="../media/image12.gi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gif"/><Relationship Id="rId3" Type="http://schemas.openxmlformats.org/officeDocument/2006/relationships/tags" Target="../tags/tag162.xml"/><Relationship Id="rId7" Type="http://schemas.openxmlformats.org/officeDocument/2006/relationships/image" Target="../media/image13.gif"/><Relationship Id="rId2" Type="http://schemas.openxmlformats.org/officeDocument/2006/relationships/tags" Target="../tags/tag161.xml"/><Relationship Id="rId1" Type="http://schemas.openxmlformats.org/officeDocument/2006/relationships/tags" Target="../tags/tag160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164.xml"/><Relationship Id="rId4" Type="http://schemas.openxmlformats.org/officeDocument/2006/relationships/tags" Target="../tags/tag16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4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.xml"/><Relationship Id="rId3" Type="http://schemas.openxmlformats.org/officeDocument/2006/relationships/tags" Target="../tags/tag167.xml"/><Relationship Id="rId7" Type="http://schemas.openxmlformats.org/officeDocument/2006/relationships/tags" Target="../tags/tag171.xml"/><Relationship Id="rId12" Type="http://schemas.openxmlformats.org/officeDocument/2006/relationships/image" Target="../media/image18.png"/><Relationship Id="rId2" Type="http://schemas.openxmlformats.org/officeDocument/2006/relationships/tags" Target="../tags/tag166.xml"/><Relationship Id="rId1" Type="http://schemas.openxmlformats.org/officeDocument/2006/relationships/tags" Target="../tags/tag165.xml"/><Relationship Id="rId6" Type="http://schemas.openxmlformats.org/officeDocument/2006/relationships/tags" Target="../tags/tag170.xml"/><Relationship Id="rId11" Type="http://schemas.openxmlformats.org/officeDocument/2006/relationships/image" Target="../media/image17.png"/><Relationship Id="rId5" Type="http://schemas.openxmlformats.org/officeDocument/2006/relationships/tags" Target="../tags/tag169.xml"/><Relationship Id="rId10" Type="http://schemas.openxmlformats.org/officeDocument/2006/relationships/image" Target="../media/image16.png"/><Relationship Id="rId4" Type="http://schemas.openxmlformats.org/officeDocument/2006/relationships/tags" Target="../tags/tag168.xml"/><Relationship Id="rId9" Type="http://schemas.openxmlformats.org/officeDocument/2006/relationships/image" Target="../media/image15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173.xml"/><Relationship Id="rId1" Type="http://schemas.openxmlformats.org/officeDocument/2006/relationships/tags" Target="../tags/tag17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tags" Target="../tags/tag176.xml"/><Relationship Id="rId2" Type="http://schemas.openxmlformats.org/officeDocument/2006/relationships/tags" Target="../tags/tag175.xml"/><Relationship Id="rId1" Type="http://schemas.openxmlformats.org/officeDocument/2006/relationships/tags" Target="../tags/tag174.xml"/><Relationship Id="rId4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178.xml"/><Relationship Id="rId1" Type="http://schemas.openxmlformats.org/officeDocument/2006/relationships/tags" Target="../tags/tag17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0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tags" Target="../tags/tag183.xml"/><Relationship Id="rId7" Type="http://schemas.openxmlformats.org/officeDocument/2006/relationships/image" Target="../media/image22.jpg"/><Relationship Id="rId2" Type="http://schemas.openxmlformats.org/officeDocument/2006/relationships/tags" Target="../tags/tag182.xml"/><Relationship Id="rId1" Type="http://schemas.openxmlformats.org/officeDocument/2006/relationships/tags" Target="../tags/tag181.xml"/><Relationship Id="rId6" Type="http://schemas.openxmlformats.org/officeDocument/2006/relationships/image" Target="../media/image21.gif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84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tags" Target="../tags/tag187.xml"/><Relationship Id="rId7" Type="http://schemas.openxmlformats.org/officeDocument/2006/relationships/image" Target="../media/image22.jpg"/><Relationship Id="rId2" Type="http://schemas.openxmlformats.org/officeDocument/2006/relationships/tags" Target="../tags/tag186.xml"/><Relationship Id="rId1" Type="http://schemas.openxmlformats.org/officeDocument/2006/relationships/tags" Target="../tags/tag185.xml"/><Relationship Id="rId6" Type="http://schemas.openxmlformats.org/officeDocument/2006/relationships/image" Target="../media/image21.gif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88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3" Type="http://schemas.openxmlformats.org/officeDocument/2006/relationships/tags" Target="../tags/tag191.xml"/><Relationship Id="rId7" Type="http://schemas.openxmlformats.org/officeDocument/2006/relationships/tags" Target="../tags/tag195.xml"/><Relationship Id="rId2" Type="http://schemas.openxmlformats.org/officeDocument/2006/relationships/tags" Target="../tags/tag190.xml"/><Relationship Id="rId1" Type="http://schemas.openxmlformats.org/officeDocument/2006/relationships/tags" Target="../tags/tag189.xml"/><Relationship Id="rId6" Type="http://schemas.openxmlformats.org/officeDocument/2006/relationships/tags" Target="../tags/tag194.xml"/><Relationship Id="rId5" Type="http://schemas.openxmlformats.org/officeDocument/2006/relationships/tags" Target="../tags/tag193.xml"/><Relationship Id="rId4" Type="http://schemas.openxmlformats.org/officeDocument/2006/relationships/tags" Target="../tags/tag192.xml"/><Relationship Id="rId9" Type="http://schemas.openxmlformats.org/officeDocument/2006/relationships/chart" Target="../charts/char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97.xml"/><Relationship Id="rId1" Type="http://schemas.openxmlformats.org/officeDocument/2006/relationships/tags" Target="../tags/tag196.xml"/><Relationship Id="rId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77.xml"/><Relationship Id="rId2" Type="http://schemas.openxmlformats.org/officeDocument/2006/relationships/tags" Target="../tags/tag76.xml"/><Relationship Id="rId1" Type="http://schemas.openxmlformats.org/officeDocument/2006/relationships/tags" Target="../tags/tag75.xml"/><Relationship Id="rId4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tags" Target="../tags/tag200.xml"/><Relationship Id="rId2" Type="http://schemas.openxmlformats.org/officeDocument/2006/relationships/tags" Target="../tags/tag199.xml"/><Relationship Id="rId1" Type="http://schemas.openxmlformats.org/officeDocument/2006/relationships/tags" Target="../tags/tag198.xml"/><Relationship Id="rId5" Type="http://schemas.openxmlformats.org/officeDocument/2006/relationships/chart" Target="../charts/chart3.xml"/><Relationship Id="rId4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02.xml"/><Relationship Id="rId1" Type="http://schemas.openxmlformats.org/officeDocument/2006/relationships/tags" Target="../tags/tag201.xml"/><Relationship Id="rId4" Type="http://schemas.openxmlformats.org/officeDocument/2006/relationships/image" Target="../media/image2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04.xml"/><Relationship Id="rId1" Type="http://schemas.openxmlformats.org/officeDocument/2006/relationships/tags" Target="../tags/tag203.xml"/><Relationship Id="rId4" Type="http://schemas.openxmlformats.org/officeDocument/2006/relationships/image" Target="../media/image2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tags" Target="../tags/tag207.xml"/><Relationship Id="rId2" Type="http://schemas.openxmlformats.org/officeDocument/2006/relationships/tags" Target="../tags/tag206.xml"/><Relationship Id="rId1" Type="http://schemas.openxmlformats.org/officeDocument/2006/relationships/tags" Target="../tags/tag205.xml"/><Relationship Id="rId6" Type="http://schemas.openxmlformats.org/officeDocument/2006/relationships/image" Target="../media/image28.png"/><Relationship Id="rId5" Type="http://schemas.openxmlformats.org/officeDocument/2006/relationships/slideLayout" Target="../slideLayouts/slideLayout4.xml"/><Relationship Id="rId4" Type="http://schemas.openxmlformats.org/officeDocument/2006/relationships/tags" Target="../tags/tag20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10.xml"/><Relationship Id="rId1" Type="http://schemas.openxmlformats.org/officeDocument/2006/relationships/tags" Target="../tags/tag209.xml"/><Relationship Id="rId4" Type="http://schemas.openxmlformats.org/officeDocument/2006/relationships/image" Target="../media/image2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tags" Target="../tags/tag213.xml"/><Relationship Id="rId2" Type="http://schemas.openxmlformats.org/officeDocument/2006/relationships/tags" Target="../tags/tag212.xml"/><Relationship Id="rId1" Type="http://schemas.openxmlformats.org/officeDocument/2006/relationships/tags" Target="../tags/tag211.xml"/><Relationship Id="rId5" Type="http://schemas.openxmlformats.org/officeDocument/2006/relationships/image" Target="../media/image30.png"/><Relationship Id="rId4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tags" Target="../tags/tag216.xml"/><Relationship Id="rId2" Type="http://schemas.openxmlformats.org/officeDocument/2006/relationships/tags" Target="../tags/tag215.xml"/><Relationship Id="rId1" Type="http://schemas.openxmlformats.org/officeDocument/2006/relationships/tags" Target="../tags/tag214.xml"/><Relationship Id="rId5" Type="http://schemas.openxmlformats.org/officeDocument/2006/relationships/image" Target="../media/image31.png"/><Relationship Id="rId4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tags" Target="../tags/tag219.xml"/><Relationship Id="rId2" Type="http://schemas.openxmlformats.org/officeDocument/2006/relationships/tags" Target="../tags/tag218.xml"/><Relationship Id="rId1" Type="http://schemas.openxmlformats.org/officeDocument/2006/relationships/tags" Target="../tags/tag217.xml"/><Relationship Id="rId5" Type="http://schemas.openxmlformats.org/officeDocument/2006/relationships/image" Target="../media/image32.png"/><Relationship Id="rId4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tags" Target="../tags/tag227.xml"/><Relationship Id="rId3" Type="http://schemas.openxmlformats.org/officeDocument/2006/relationships/tags" Target="../tags/tag222.xml"/><Relationship Id="rId7" Type="http://schemas.openxmlformats.org/officeDocument/2006/relationships/tags" Target="../tags/tag226.xml"/><Relationship Id="rId12" Type="http://schemas.openxmlformats.org/officeDocument/2006/relationships/slideLayout" Target="../slideLayouts/slideLayout4.xml"/><Relationship Id="rId2" Type="http://schemas.openxmlformats.org/officeDocument/2006/relationships/tags" Target="../tags/tag221.xml"/><Relationship Id="rId1" Type="http://schemas.openxmlformats.org/officeDocument/2006/relationships/tags" Target="../tags/tag220.xml"/><Relationship Id="rId6" Type="http://schemas.openxmlformats.org/officeDocument/2006/relationships/tags" Target="../tags/tag225.xml"/><Relationship Id="rId11" Type="http://schemas.openxmlformats.org/officeDocument/2006/relationships/tags" Target="../tags/tag230.xml"/><Relationship Id="rId5" Type="http://schemas.openxmlformats.org/officeDocument/2006/relationships/tags" Target="../tags/tag224.xml"/><Relationship Id="rId10" Type="http://schemas.openxmlformats.org/officeDocument/2006/relationships/tags" Target="../tags/tag229.xml"/><Relationship Id="rId4" Type="http://schemas.openxmlformats.org/officeDocument/2006/relationships/tags" Target="../tags/tag223.xml"/><Relationship Id="rId9" Type="http://schemas.openxmlformats.org/officeDocument/2006/relationships/tags" Target="../tags/tag22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tags" Target="../tags/tag233.xml"/><Relationship Id="rId2" Type="http://schemas.openxmlformats.org/officeDocument/2006/relationships/tags" Target="../tags/tag232.xml"/><Relationship Id="rId1" Type="http://schemas.openxmlformats.org/officeDocument/2006/relationships/tags" Target="../tags/tag231.xml"/><Relationship Id="rId6" Type="http://schemas.openxmlformats.org/officeDocument/2006/relationships/image" Target="../media/image33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3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tags" Target="../tags/tag80.xml"/><Relationship Id="rId2" Type="http://schemas.openxmlformats.org/officeDocument/2006/relationships/tags" Target="../tags/tag79.xml"/><Relationship Id="rId1" Type="http://schemas.openxmlformats.org/officeDocument/2006/relationships/tags" Target="../tags/tag78.xml"/><Relationship Id="rId5" Type="http://schemas.openxmlformats.org/officeDocument/2006/relationships/image" Target="../media/image3.png"/><Relationship Id="rId4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tags" Target="../tags/tag242.xml"/><Relationship Id="rId3" Type="http://schemas.openxmlformats.org/officeDocument/2006/relationships/tags" Target="../tags/tag237.xml"/><Relationship Id="rId7" Type="http://schemas.openxmlformats.org/officeDocument/2006/relationships/tags" Target="../tags/tag241.xml"/><Relationship Id="rId12" Type="http://schemas.openxmlformats.org/officeDocument/2006/relationships/image" Target="../media/image6.png"/><Relationship Id="rId2" Type="http://schemas.openxmlformats.org/officeDocument/2006/relationships/tags" Target="../tags/tag236.xml"/><Relationship Id="rId1" Type="http://schemas.openxmlformats.org/officeDocument/2006/relationships/tags" Target="../tags/tag235.xml"/><Relationship Id="rId6" Type="http://schemas.openxmlformats.org/officeDocument/2006/relationships/tags" Target="../tags/tag240.xml"/><Relationship Id="rId11" Type="http://schemas.openxmlformats.org/officeDocument/2006/relationships/slideLayout" Target="../slideLayouts/slideLayout4.xml"/><Relationship Id="rId5" Type="http://schemas.openxmlformats.org/officeDocument/2006/relationships/tags" Target="../tags/tag239.xml"/><Relationship Id="rId10" Type="http://schemas.openxmlformats.org/officeDocument/2006/relationships/tags" Target="../tags/tag244.xml"/><Relationship Id="rId4" Type="http://schemas.openxmlformats.org/officeDocument/2006/relationships/tags" Target="../tags/tag238.xml"/><Relationship Id="rId9" Type="http://schemas.openxmlformats.org/officeDocument/2006/relationships/tags" Target="../tags/tag24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246.xml"/><Relationship Id="rId1" Type="http://schemas.openxmlformats.org/officeDocument/2006/relationships/tags" Target="../tags/tag245.xml"/><Relationship Id="rId4" Type="http://schemas.openxmlformats.org/officeDocument/2006/relationships/image" Target="../media/image34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tags" Target="../tags/tag254.xml"/><Relationship Id="rId13" Type="http://schemas.openxmlformats.org/officeDocument/2006/relationships/tags" Target="../tags/tag259.xml"/><Relationship Id="rId3" Type="http://schemas.openxmlformats.org/officeDocument/2006/relationships/tags" Target="../tags/tag249.xml"/><Relationship Id="rId7" Type="http://schemas.openxmlformats.org/officeDocument/2006/relationships/tags" Target="../tags/tag253.xml"/><Relationship Id="rId12" Type="http://schemas.openxmlformats.org/officeDocument/2006/relationships/tags" Target="../tags/tag258.xml"/><Relationship Id="rId2" Type="http://schemas.openxmlformats.org/officeDocument/2006/relationships/tags" Target="../tags/tag248.xml"/><Relationship Id="rId16" Type="http://schemas.openxmlformats.org/officeDocument/2006/relationships/image" Target="../media/image6.png"/><Relationship Id="rId1" Type="http://schemas.openxmlformats.org/officeDocument/2006/relationships/tags" Target="../tags/tag247.xml"/><Relationship Id="rId6" Type="http://schemas.openxmlformats.org/officeDocument/2006/relationships/tags" Target="../tags/tag252.xml"/><Relationship Id="rId11" Type="http://schemas.openxmlformats.org/officeDocument/2006/relationships/tags" Target="../tags/tag257.xml"/><Relationship Id="rId5" Type="http://schemas.openxmlformats.org/officeDocument/2006/relationships/tags" Target="../tags/tag251.xml"/><Relationship Id="rId15" Type="http://schemas.openxmlformats.org/officeDocument/2006/relationships/slideLayout" Target="../slideLayouts/slideLayout4.xml"/><Relationship Id="rId10" Type="http://schemas.openxmlformats.org/officeDocument/2006/relationships/tags" Target="../tags/tag256.xml"/><Relationship Id="rId4" Type="http://schemas.openxmlformats.org/officeDocument/2006/relationships/tags" Target="../tags/tag250.xml"/><Relationship Id="rId9" Type="http://schemas.openxmlformats.org/officeDocument/2006/relationships/tags" Target="../tags/tag255.xml"/><Relationship Id="rId14" Type="http://schemas.openxmlformats.org/officeDocument/2006/relationships/tags" Target="../tags/tag260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tags" Target="../tags/tag263.xml"/><Relationship Id="rId2" Type="http://schemas.openxmlformats.org/officeDocument/2006/relationships/tags" Target="../tags/tag262.xml"/><Relationship Id="rId1" Type="http://schemas.openxmlformats.org/officeDocument/2006/relationships/tags" Target="../tags/tag261.xml"/><Relationship Id="rId5" Type="http://schemas.openxmlformats.org/officeDocument/2006/relationships/image" Target="../media/image35.png"/><Relationship Id="rId4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tags" Target="../tags/tag271.xml"/><Relationship Id="rId13" Type="http://schemas.openxmlformats.org/officeDocument/2006/relationships/tags" Target="../tags/tag276.xml"/><Relationship Id="rId18" Type="http://schemas.openxmlformats.org/officeDocument/2006/relationships/slideLayout" Target="../slideLayouts/slideLayout4.xml"/><Relationship Id="rId3" Type="http://schemas.openxmlformats.org/officeDocument/2006/relationships/tags" Target="../tags/tag266.xml"/><Relationship Id="rId7" Type="http://schemas.openxmlformats.org/officeDocument/2006/relationships/tags" Target="../tags/tag270.xml"/><Relationship Id="rId12" Type="http://schemas.openxmlformats.org/officeDocument/2006/relationships/tags" Target="../tags/tag275.xml"/><Relationship Id="rId17" Type="http://schemas.openxmlformats.org/officeDocument/2006/relationships/tags" Target="../tags/tag280.xml"/><Relationship Id="rId2" Type="http://schemas.openxmlformats.org/officeDocument/2006/relationships/tags" Target="../tags/tag265.xml"/><Relationship Id="rId16" Type="http://schemas.openxmlformats.org/officeDocument/2006/relationships/tags" Target="../tags/tag279.xml"/><Relationship Id="rId1" Type="http://schemas.openxmlformats.org/officeDocument/2006/relationships/tags" Target="../tags/tag264.xml"/><Relationship Id="rId6" Type="http://schemas.openxmlformats.org/officeDocument/2006/relationships/tags" Target="../tags/tag269.xml"/><Relationship Id="rId11" Type="http://schemas.openxmlformats.org/officeDocument/2006/relationships/tags" Target="../tags/tag274.xml"/><Relationship Id="rId5" Type="http://schemas.openxmlformats.org/officeDocument/2006/relationships/tags" Target="../tags/tag268.xml"/><Relationship Id="rId15" Type="http://schemas.openxmlformats.org/officeDocument/2006/relationships/tags" Target="../tags/tag278.xml"/><Relationship Id="rId10" Type="http://schemas.openxmlformats.org/officeDocument/2006/relationships/tags" Target="../tags/tag273.xml"/><Relationship Id="rId19" Type="http://schemas.openxmlformats.org/officeDocument/2006/relationships/image" Target="../media/image6.png"/><Relationship Id="rId4" Type="http://schemas.openxmlformats.org/officeDocument/2006/relationships/tags" Target="../tags/tag267.xml"/><Relationship Id="rId9" Type="http://schemas.openxmlformats.org/officeDocument/2006/relationships/tags" Target="../tags/tag272.xml"/><Relationship Id="rId14" Type="http://schemas.openxmlformats.org/officeDocument/2006/relationships/tags" Target="../tags/tag27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tags" Target="../tags/tag283.xml"/><Relationship Id="rId2" Type="http://schemas.openxmlformats.org/officeDocument/2006/relationships/tags" Target="../tags/tag282.xml"/><Relationship Id="rId1" Type="http://schemas.openxmlformats.org/officeDocument/2006/relationships/tags" Target="../tags/tag281.xml"/><Relationship Id="rId5" Type="http://schemas.openxmlformats.org/officeDocument/2006/relationships/image" Target="../media/image36.png"/><Relationship Id="rId4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tags" Target="../tags/tag286.xml"/><Relationship Id="rId7" Type="http://schemas.openxmlformats.org/officeDocument/2006/relationships/slideLayout" Target="../slideLayouts/slideLayout4.xml"/><Relationship Id="rId2" Type="http://schemas.openxmlformats.org/officeDocument/2006/relationships/tags" Target="../tags/tag285.xml"/><Relationship Id="rId1" Type="http://schemas.openxmlformats.org/officeDocument/2006/relationships/tags" Target="../tags/tag284.xml"/><Relationship Id="rId6" Type="http://schemas.openxmlformats.org/officeDocument/2006/relationships/tags" Target="../tags/tag289.xml"/><Relationship Id="rId5" Type="http://schemas.openxmlformats.org/officeDocument/2006/relationships/tags" Target="../tags/tag288.xml"/><Relationship Id="rId4" Type="http://schemas.openxmlformats.org/officeDocument/2006/relationships/tags" Target="../tags/tag28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tags" Target="../tags/tag292.xml"/><Relationship Id="rId2" Type="http://schemas.openxmlformats.org/officeDocument/2006/relationships/tags" Target="../tags/tag291.xml"/><Relationship Id="rId1" Type="http://schemas.openxmlformats.org/officeDocument/2006/relationships/tags" Target="../tags/tag290.xml"/><Relationship Id="rId5" Type="http://schemas.openxmlformats.org/officeDocument/2006/relationships/image" Target="../media/image37.png"/><Relationship Id="rId4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9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tags" Target="../tags/tag296.xml"/><Relationship Id="rId2" Type="http://schemas.openxmlformats.org/officeDocument/2006/relationships/tags" Target="../tags/tag295.xml"/><Relationship Id="rId1" Type="http://schemas.openxmlformats.org/officeDocument/2006/relationships/tags" Target="../tags/tag294.xml"/><Relationship Id="rId6" Type="http://schemas.openxmlformats.org/officeDocument/2006/relationships/image" Target="../media/image39.jp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9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tags" Target="../tags/tag83.xml"/><Relationship Id="rId2" Type="http://schemas.openxmlformats.org/officeDocument/2006/relationships/tags" Target="../tags/tag82.xml"/><Relationship Id="rId1" Type="http://schemas.openxmlformats.org/officeDocument/2006/relationships/tags" Target="../tags/tag81.xml"/><Relationship Id="rId5" Type="http://schemas.openxmlformats.org/officeDocument/2006/relationships/image" Target="../media/image4.jpeg"/><Relationship Id="rId4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tags" Target="../tags/tag300.xml"/><Relationship Id="rId2" Type="http://schemas.openxmlformats.org/officeDocument/2006/relationships/tags" Target="../tags/tag299.xml"/><Relationship Id="rId1" Type="http://schemas.openxmlformats.org/officeDocument/2006/relationships/tags" Target="../tags/tag298.xml"/><Relationship Id="rId4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tags" Target="../tags/tag303.xml"/><Relationship Id="rId2" Type="http://schemas.openxmlformats.org/officeDocument/2006/relationships/tags" Target="../tags/tag302.xml"/><Relationship Id="rId1" Type="http://schemas.openxmlformats.org/officeDocument/2006/relationships/tags" Target="../tags/tag301.xml"/><Relationship Id="rId4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tags" Target="../tags/tag306.xml"/><Relationship Id="rId7" Type="http://schemas.openxmlformats.org/officeDocument/2006/relationships/image" Target="../media/image41.jpeg"/><Relationship Id="rId2" Type="http://schemas.openxmlformats.org/officeDocument/2006/relationships/tags" Target="../tags/tag305.xml"/><Relationship Id="rId1" Type="http://schemas.openxmlformats.org/officeDocument/2006/relationships/tags" Target="../tags/tag304.xml"/><Relationship Id="rId6" Type="http://schemas.openxmlformats.org/officeDocument/2006/relationships/image" Target="../media/image40.jpeg"/><Relationship Id="rId5" Type="http://schemas.openxmlformats.org/officeDocument/2006/relationships/slideLayout" Target="../slideLayouts/slideLayout4.xml"/><Relationship Id="rId4" Type="http://schemas.openxmlformats.org/officeDocument/2006/relationships/tags" Target="../tags/tag30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tags" Target="../tags/tag310.xml"/><Relationship Id="rId2" Type="http://schemas.openxmlformats.org/officeDocument/2006/relationships/tags" Target="../tags/tag309.xml"/><Relationship Id="rId1" Type="http://schemas.openxmlformats.org/officeDocument/2006/relationships/tags" Target="../tags/tag308.xml"/><Relationship Id="rId4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3" Type="http://schemas.openxmlformats.org/officeDocument/2006/relationships/tags" Target="../tags/tag323.xml"/><Relationship Id="rId18" Type="http://schemas.openxmlformats.org/officeDocument/2006/relationships/tags" Target="../tags/tag328.xml"/><Relationship Id="rId26" Type="http://schemas.openxmlformats.org/officeDocument/2006/relationships/tags" Target="../tags/tag336.xml"/><Relationship Id="rId39" Type="http://schemas.openxmlformats.org/officeDocument/2006/relationships/slideLayout" Target="../slideLayouts/slideLayout2.xml"/><Relationship Id="rId21" Type="http://schemas.openxmlformats.org/officeDocument/2006/relationships/tags" Target="../tags/tag331.xml"/><Relationship Id="rId34" Type="http://schemas.openxmlformats.org/officeDocument/2006/relationships/tags" Target="../tags/tag344.xml"/><Relationship Id="rId42" Type="http://schemas.openxmlformats.org/officeDocument/2006/relationships/image" Target="../media/image44.jpeg"/><Relationship Id="rId7" Type="http://schemas.openxmlformats.org/officeDocument/2006/relationships/tags" Target="../tags/tag317.xml"/><Relationship Id="rId2" Type="http://schemas.openxmlformats.org/officeDocument/2006/relationships/tags" Target="../tags/tag312.xml"/><Relationship Id="rId16" Type="http://schemas.openxmlformats.org/officeDocument/2006/relationships/tags" Target="../tags/tag326.xml"/><Relationship Id="rId20" Type="http://schemas.openxmlformats.org/officeDocument/2006/relationships/tags" Target="../tags/tag330.xml"/><Relationship Id="rId29" Type="http://schemas.openxmlformats.org/officeDocument/2006/relationships/tags" Target="../tags/tag339.xml"/><Relationship Id="rId41" Type="http://schemas.openxmlformats.org/officeDocument/2006/relationships/image" Target="../media/image43.jpeg"/><Relationship Id="rId1" Type="http://schemas.openxmlformats.org/officeDocument/2006/relationships/tags" Target="../tags/tag311.xml"/><Relationship Id="rId6" Type="http://schemas.openxmlformats.org/officeDocument/2006/relationships/tags" Target="../tags/tag316.xml"/><Relationship Id="rId11" Type="http://schemas.openxmlformats.org/officeDocument/2006/relationships/tags" Target="../tags/tag321.xml"/><Relationship Id="rId24" Type="http://schemas.openxmlformats.org/officeDocument/2006/relationships/tags" Target="../tags/tag334.xml"/><Relationship Id="rId32" Type="http://schemas.openxmlformats.org/officeDocument/2006/relationships/tags" Target="../tags/tag342.xml"/><Relationship Id="rId37" Type="http://schemas.openxmlformats.org/officeDocument/2006/relationships/tags" Target="../tags/tag347.xml"/><Relationship Id="rId40" Type="http://schemas.openxmlformats.org/officeDocument/2006/relationships/image" Target="../media/image42.png"/><Relationship Id="rId5" Type="http://schemas.openxmlformats.org/officeDocument/2006/relationships/tags" Target="../tags/tag315.xml"/><Relationship Id="rId15" Type="http://schemas.openxmlformats.org/officeDocument/2006/relationships/tags" Target="../tags/tag325.xml"/><Relationship Id="rId23" Type="http://schemas.openxmlformats.org/officeDocument/2006/relationships/tags" Target="../tags/tag333.xml"/><Relationship Id="rId28" Type="http://schemas.openxmlformats.org/officeDocument/2006/relationships/tags" Target="../tags/tag338.xml"/><Relationship Id="rId36" Type="http://schemas.openxmlformats.org/officeDocument/2006/relationships/tags" Target="../tags/tag346.xml"/><Relationship Id="rId10" Type="http://schemas.openxmlformats.org/officeDocument/2006/relationships/tags" Target="../tags/tag320.xml"/><Relationship Id="rId19" Type="http://schemas.openxmlformats.org/officeDocument/2006/relationships/tags" Target="../tags/tag329.xml"/><Relationship Id="rId31" Type="http://schemas.openxmlformats.org/officeDocument/2006/relationships/tags" Target="../tags/tag341.xml"/><Relationship Id="rId4" Type="http://schemas.openxmlformats.org/officeDocument/2006/relationships/tags" Target="../tags/tag314.xml"/><Relationship Id="rId9" Type="http://schemas.openxmlformats.org/officeDocument/2006/relationships/tags" Target="../tags/tag319.xml"/><Relationship Id="rId14" Type="http://schemas.openxmlformats.org/officeDocument/2006/relationships/tags" Target="../tags/tag324.xml"/><Relationship Id="rId22" Type="http://schemas.openxmlformats.org/officeDocument/2006/relationships/tags" Target="../tags/tag332.xml"/><Relationship Id="rId27" Type="http://schemas.openxmlformats.org/officeDocument/2006/relationships/tags" Target="../tags/tag337.xml"/><Relationship Id="rId30" Type="http://schemas.openxmlformats.org/officeDocument/2006/relationships/tags" Target="../tags/tag340.xml"/><Relationship Id="rId35" Type="http://schemas.openxmlformats.org/officeDocument/2006/relationships/tags" Target="../tags/tag345.xml"/><Relationship Id="rId43" Type="http://schemas.openxmlformats.org/officeDocument/2006/relationships/image" Target="../media/image45.jpeg"/><Relationship Id="rId8" Type="http://schemas.openxmlformats.org/officeDocument/2006/relationships/tags" Target="../tags/tag318.xml"/><Relationship Id="rId3" Type="http://schemas.openxmlformats.org/officeDocument/2006/relationships/tags" Target="../tags/tag313.xml"/><Relationship Id="rId12" Type="http://schemas.openxmlformats.org/officeDocument/2006/relationships/tags" Target="../tags/tag322.xml"/><Relationship Id="rId17" Type="http://schemas.openxmlformats.org/officeDocument/2006/relationships/tags" Target="../tags/tag327.xml"/><Relationship Id="rId25" Type="http://schemas.openxmlformats.org/officeDocument/2006/relationships/tags" Target="../tags/tag335.xml"/><Relationship Id="rId33" Type="http://schemas.openxmlformats.org/officeDocument/2006/relationships/tags" Target="../tags/tag343.xml"/><Relationship Id="rId38" Type="http://schemas.openxmlformats.org/officeDocument/2006/relationships/tags" Target="../tags/tag348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349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350.xml"/><Relationship Id="rId4" Type="http://schemas.openxmlformats.org/officeDocument/2006/relationships/image" Target="../media/image47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351.xml"/><Relationship Id="rId5" Type="http://schemas.openxmlformats.org/officeDocument/2006/relationships/image" Target="../media/image50.png"/><Relationship Id="rId4" Type="http://schemas.openxmlformats.org/officeDocument/2006/relationships/image" Target="../media/image49.jp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352.xml"/><Relationship Id="rId4" Type="http://schemas.openxmlformats.org/officeDocument/2006/relationships/image" Target="../media/image52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35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tags" Target="../tags/tag86.xml"/><Relationship Id="rId2" Type="http://schemas.openxmlformats.org/officeDocument/2006/relationships/tags" Target="../tags/tag85.xml"/><Relationship Id="rId1" Type="http://schemas.openxmlformats.org/officeDocument/2006/relationships/tags" Target="../tags/tag84.xml"/><Relationship Id="rId6" Type="http://schemas.openxmlformats.org/officeDocument/2006/relationships/image" Target="../media/image5.jpeg"/><Relationship Id="rId5" Type="http://schemas.openxmlformats.org/officeDocument/2006/relationships/slideLayout" Target="../slideLayouts/slideLayout4.xml"/><Relationship Id="rId4" Type="http://schemas.openxmlformats.org/officeDocument/2006/relationships/tags" Target="../tags/tag8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tags" Target="../tags/tag356.xml"/><Relationship Id="rId7" Type="http://schemas.openxmlformats.org/officeDocument/2006/relationships/image" Target="../media/image53.png"/><Relationship Id="rId2" Type="http://schemas.openxmlformats.org/officeDocument/2006/relationships/tags" Target="../tags/tag355.xml"/><Relationship Id="rId1" Type="http://schemas.openxmlformats.org/officeDocument/2006/relationships/tags" Target="../tags/tag354.xml"/><Relationship Id="rId6" Type="http://schemas.openxmlformats.org/officeDocument/2006/relationships/slideLayout" Target="../slideLayouts/slideLayout12.xml"/><Relationship Id="rId5" Type="http://schemas.openxmlformats.org/officeDocument/2006/relationships/tags" Target="../tags/tag358.xml"/><Relationship Id="rId4" Type="http://schemas.openxmlformats.org/officeDocument/2006/relationships/tags" Target="../tags/tag35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tags" Target="../tags/tag90.xml"/><Relationship Id="rId2" Type="http://schemas.openxmlformats.org/officeDocument/2006/relationships/tags" Target="../tags/tag89.xml"/><Relationship Id="rId1" Type="http://schemas.openxmlformats.org/officeDocument/2006/relationships/tags" Target="../tags/tag88.xml"/><Relationship Id="rId6" Type="http://schemas.openxmlformats.org/officeDocument/2006/relationships/image" Target="../media/image4.jpe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9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tags" Target="../tags/tag94.xml"/><Relationship Id="rId2" Type="http://schemas.openxmlformats.org/officeDocument/2006/relationships/tags" Target="../tags/tag93.xml"/><Relationship Id="rId1" Type="http://schemas.openxmlformats.org/officeDocument/2006/relationships/tags" Target="../tags/tag92.xml"/><Relationship Id="rId5" Type="http://schemas.openxmlformats.org/officeDocument/2006/relationships/image" Target="../media/image6.png"/><Relationship Id="rId4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tags" Target="../tags/tag97.xml"/><Relationship Id="rId7" Type="http://schemas.openxmlformats.org/officeDocument/2006/relationships/image" Target="../media/image7.jpeg"/><Relationship Id="rId2" Type="http://schemas.openxmlformats.org/officeDocument/2006/relationships/tags" Target="../tags/tag96.xml"/><Relationship Id="rId1" Type="http://schemas.openxmlformats.org/officeDocument/2006/relationships/tags" Target="../tags/tag95.xml"/><Relationship Id="rId6" Type="http://schemas.openxmlformats.org/officeDocument/2006/relationships/image" Target="../media/image6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9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685800" y="3025775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Barnyard Weather Fun:</a:t>
            </a:r>
            <a:br>
              <a:rPr lang="en-US" dirty="0" smtClean="0">
                <a:solidFill>
                  <a:srgbClr val="FFFF00"/>
                </a:solidFill>
              </a:rPr>
            </a:br>
            <a:r>
              <a:rPr lang="en-US" dirty="0" smtClean="0">
                <a:solidFill>
                  <a:srgbClr val="FFFF00"/>
                </a:solidFill>
              </a:rPr>
              <a:t>Cows </a:t>
            </a:r>
            <a:r>
              <a:rPr lang="en-US" dirty="0">
                <a:solidFill>
                  <a:srgbClr val="FFFF00"/>
                </a:solidFill>
              </a:rPr>
              <a:t>and Raccoons</a:t>
            </a:r>
            <a:br>
              <a:rPr lang="en-US" dirty="0">
                <a:solidFill>
                  <a:srgbClr val="FFFF00"/>
                </a:solidFill>
              </a:rPr>
            </a:br>
            <a:r>
              <a:rPr lang="en-US" sz="2700" dirty="0">
                <a:solidFill>
                  <a:srgbClr val="FFFF00"/>
                </a:solidFill>
              </a:rPr>
              <a:t>An update and </a:t>
            </a:r>
            <a:r>
              <a:rPr lang="en-US" sz="2700" dirty="0" smtClean="0">
                <a:solidFill>
                  <a:srgbClr val="FFFF00"/>
                </a:solidFill>
              </a:rPr>
              <a:t>musings </a:t>
            </a:r>
            <a:r>
              <a:rPr lang="en-US" sz="2700" dirty="0">
                <a:solidFill>
                  <a:srgbClr val="FFFF00"/>
                </a:solidFill>
              </a:rPr>
              <a:t>from</a:t>
            </a:r>
            <a:br>
              <a:rPr lang="en-US" sz="2700" dirty="0">
                <a:solidFill>
                  <a:srgbClr val="FFFF00"/>
                </a:solidFill>
              </a:rPr>
            </a:br>
            <a:r>
              <a:rPr lang="en-US" sz="2700" dirty="0">
                <a:solidFill>
                  <a:srgbClr val="FFFF00"/>
                </a:solidFill>
              </a:rPr>
              <a:t>        the world of storm based warnings, severe weather archives, </a:t>
            </a:r>
            <a:r>
              <a:rPr lang="en-US" sz="2700" dirty="0" smtClean="0">
                <a:solidFill>
                  <a:srgbClr val="FFFF00"/>
                </a:solidFill>
              </a:rPr>
              <a:t>and general </a:t>
            </a:r>
            <a:r>
              <a:rPr lang="en-US" sz="2700" dirty="0">
                <a:solidFill>
                  <a:srgbClr val="FFFF00"/>
                </a:solidFill>
              </a:rPr>
              <a:t>trouble making.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371600" y="5105400"/>
            <a:ext cx="6400800" cy="1752600"/>
          </a:xfrm>
        </p:spPr>
        <p:txBody>
          <a:bodyPr/>
          <a:lstStyle/>
          <a:p>
            <a:r>
              <a:rPr lang="en-US" dirty="0" smtClean="0"/>
              <a:t>Daryl </a:t>
            </a:r>
            <a:r>
              <a:rPr lang="en-US" dirty="0" err="1" smtClean="0"/>
              <a:t>Herzmann</a:t>
            </a:r>
            <a:endParaRPr lang="en-US" dirty="0" smtClean="0"/>
          </a:p>
          <a:p>
            <a:r>
              <a:rPr lang="en-US" dirty="0" smtClean="0"/>
              <a:t>Iowa State University</a:t>
            </a:r>
            <a:endParaRPr lang="en-US" dirty="0"/>
          </a:p>
        </p:txBody>
      </p:sp>
      <p:pic>
        <p:nvPicPr>
          <p:cNvPr id="4" name="Picture 5" descr="cy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492500" y="76200"/>
            <a:ext cx="2146300" cy="2438400"/>
          </a:xfrm>
          <a:prstGeom prst="rect">
            <a:avLst/>
          </a:prstGeom>
          <a:noFill/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071001-110310-svr-sbw-size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/>
          <a:stretch>
            <a:fillRect/>
          </a:stretch>
        </p:blipFill>
        <p:spPr>
          <a:xfrm>
            <a:off x="386999" y="0"/>
            <a:ext cx="8370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>
            <p:custDataLst>
              <p:tags r:id="rId3"/>
            </p:custDataLst>
          </p:nvPr>
        </p:nvSpPr>
        <p:spPr>
          <a:xfrm>
            <a:off x="4724401" y="4863405"/>
            <a:ext cx="41910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FF00"/>
                </a:solidFill>
              </a:rPr>
              <a:t>Warning Process Evaluation</a:t>
            </a:r>
          </a:p>
          <a:p>
            <a:r>
              <a:rPr lang="en-US" sz="2800" dirty="0" smtClean="0"/>
              <a:t>I draw my fancy pants polygon out for 30 minutes.</a:t>
            </a:r>
          </a:p>
          <a:p>
            <a:r>
              <a:rPr lang="en-US" sz="2800" dirty="0" smtClean="0"/>
              <a:t>I’m done, right?</a:t>
            </a:r>
          </a:p>
        </p:txBody>
      </p:sp>
      <p:sp>
        <p:nvSpPr>
          <p:cNvPr id="7" name="Freeform 6"/>
          <p:cNvSpPr/>
          <p:nvPr>
            <p:custDataLst>
              <p:tags r:id="rId4"/>
            </p:custDataLst>
          </p:nvPr>
        </p:nvSpPr>
        <p:spPr>
          <a:xfrm>
            <a:off x="2590800" y="1905000"/>
            <a:ext cx="4038600" cy="2286000"/>
          </a:xfrm>
          <a:custGeom>
            <a:avLst/>
            <a:gdLst>
              <a:gd name="connsiteX0" fmla="*/ 0 w 3460653"/>
              <a:gd name="connsiteY0" fmla="*/ 1294227 h 2715064"/>
              <a:gd name="connsiteX1" fmla="*/ 2686930 w 3460653"/>
              <a:gd name="connsiteY1" fmla="*/ 0 h 2715064"/>
              <a:gd name="connsiteX2" fmla="*/ 3460653 w 3460653"/>
              <a:gd name="connsiteY2" fmla="*/ 1730326 h 2715064"/>
              <a:gd name="connsiteX3" fmla="*/ 422031 w 3460653"/>
              <a:gd name="connsiteY3" fmla="*/ 2715064 h 2715064"/>
              <a:gd name="connsiteX4" fmla="*/ 0 w 3460653"/>
              <a:gd name="connsiteY4" fmla="*/ 1294227 h 2715064"/>
              <a:gd name="connsiteX0" fmla="*/ 0 w 3460653"/>
              <a:gd name="connsiteY0" fmla="*/ 1294227 h 2366979"/>
              <a:gd name="connsiteX1" fmla="*/ 2686930 w 3460653"/>
              <a:gd name="connsiteY1" fmla="*/ 0 h 2366979"/>
              <a:gd name="connsiteX2" fmla="*/ 3460653 w 3460653"/>
              <a:gd name="connsiteY2" fmla="*/ 1730326 h 2366979"/>
              <a:gd name="connsiteX3" fmla="*/ 391772 w 3460653"/>
              <a:gd name="connsiteY3" fmla="*/ 2366979 h 2366979"/>
              <a:gd name="connsiteX4" fmla="*/ 0 w 3460653"/>
              <a:gd name="connsiteY4" fmla="*/ 1294227 h 2366979"/>
              <a:gd name="connsiteX0" fmla="*/ 0 w 3264767"/>
              <a:gd name="connsiteY0" fmla="*/ 1601192 h 2366979"/>
              <a:gd name="connsiteX1" fmla="*/ 2491044 w 3264767"/>
              <a:gd name="connsiteY1" fmla="*/ 0 h 2366979"/>
              <a:gd name="connsiteX2" fmla="*/ 3264767 w 3264767"/>
              <a:gd name="connsiteY2" fmla="*/ 1730326 h 2366979"/>
              <a:gd name="connsiteX3" fmla="*/ 195886 w 3264767"/>
              <a:gd name="connsiteY3" fmla="*/ 2366979 h 2366979"/>
              <a:gd name="connsiteX4" fmla="*/ 0 w 3264767"/>
              <a:gd name="connsiteY4" fmla="*/ 1601192 h 2366979"/>
              <a:gd name="connsiteX0" fmla="*/ 0 w 3264767"/>
              <a:gd name="connsiteY0" fmla="*/ 1601192 h 2366979"/>
              <a:gd name="connsiteX1" fmla="*/ 2491044 w 3264767"/>
              <a:gd name="connsiteY1" fmla="*/ 0 h 2366979"/>
              <a:gd name="connsiteX2" fmla="*/ 3264767 w 3264767"/>
              <a:gd name="connsiteY2" fmla="*/ 2227745 h 2366979"/>
              <a:gd name="connsiteX3" fmla="*/ 195886 w 3264767"/>
              <a:gd name="connsiteY3" fmla="*/ 2366979 h 2366979"/>
              <a:gd name="connsiteX4" fmla="*/ 0 w 3264767"/>
              <a:gd name="connsiteY4" fmla="*/ 1601192 h 2366979"/>
              <a:gd name="connsiteX0" fmla="*/ 0 w 3264767"/>
              <a:gd name="connsiteY0" fmla="*/ 1322724 h 2088511"/>
              <a:gd name="connsiteX1" fmla="*/ 2546518 w 3264767"/>
              <a:gd name="connsiteY1" fmla="*/ 0 h 2088511"/>
              <a:gd name="connsiteX2" fmla="*/ 3264767 w 3264767"/>
              <a:gd name="connsiteY2" fmla="*/ 1949277 h 2088511"/>
              <a:gd name="connsiteX3" fmla="*/ 195886 w 3264767"/>
              <a:gd name="connsiteY3" fmla="*/ 2088511 h 2088511"/>
              <a:gd name="connsiteX4" fmla="*/ 0 w 3264767"/>
              <a:gd name="connsiteY4" fmla="*/ 1322724 h 2088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64767" h="2088511">
                <a:moveTo>
                  <a:pt x="0" y="1322724"/>
                </a:moveTo>
                <a:lnTo>
                  <a:pt x="2546518" y="0"/>
                </a:lnTo>
                <a:lnTo>
                  <a:pt x="3264767" y="1949277"/>
                </a:lnTo>
                <a:lnTo>
                  <a:pt x="195886" y="2088511"/>
                </a:lnTo>
                <a:lnTo>
                  <a:pt x="0" y="1322724"/>
                </a:lnTo>
                <a:close/>
              </a:path>
            </a:pathLst>
          </a:cu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071001-110310-svr-sbw-size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4" cstate="print"/>
          <a:stretch>
            <a:fillRect/>
          </a:stretch>
        </p:blipFill>
        <p:spPr>
          <a:xfrm>
            <a:off x="386999" y="0"/>
            <a:ext cx="8370000" cy="6857999"/>
          </a:xfrm>
          <a:prstGeom prst="rect">
            <a:avLst/>
          </a:prstGeom>
        </p:spPr>
      </p:pic>
      <p:sp>
        <p:nvSpPr>
          <p:cNvPr id="3" name="TextBox 2"/>
          <p:cNvSpPr txBox="1"/>
          <p:nvPr>
            <p:custDataLst>
              <p:tags r:id="rId3"/>
            </p:custDataLst>
          </p:nvPr>
        </p:nvSpPr>
        <p:spPr>
          <a:xfrm>
            <a:off x="4724401" y="4863405"/>
            <a:ext cx="4191000" cy="181588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FF00"/>
                </a:solidFill>
              </a:rPr>
              <a:t>Warning Process Evaluation</a:t>
            </a:r>
          </a:p>
          <a:p>
            <a:r>
              <a:rPr lang="en-US" sz="2800" dirty="0" smtClean="0"/>
              <a:t>Gasp, I’m warning for 5 counties! </a:t>
            </a:r>
            <a:r>
              <a:rPr lang="en-US" sz="2800" dirty="0" smtClean="0">
                <a:solidFill>
                  <a:srgbClr val="FF0000"/>
                </a:solidFill>
              </a:rPr>
              <a:t>Sirens will go off</a:t>
            </a:r>
          </a:p>
          <a:p>
            <a:r>
              <a:rPr lang="en-US" sz="2800" dirty="0" smtClean="0">
                <a:solidFill>
                  <a:srgbClr val="FF0000"/>
                </a:solidFill>
              </a:rPr>
              <a:t>In all 5!</a:t>
            </a:r>
          </a:p>
        </p:txBody>
      </p:sp>
      <p:sp>
        <p:nvSpPr>
          <p:cNvPr id="7" name="Freeform 6"/>
          <p:cNvSpPr/>
          <p:nvPr>
            <p:custDataLst>
              <p:tags r:id="rId4"/>
            </p:custDataLst>
          </p:nvPr>
        </p:nvSpPr>
        <p:spPr>
          <a:xfrm>
            <a:off x="2590800" y="1905000"/>
            <a:ext cx="4038600" cy="2286000"/>
          </a:xfrm>
          <a:custGeom>
            <a:avLst/>
            <a:gdLst>
              <a:gd name="connsiteX0" fmla="*/ 0 w 3460653"/>
              <a:gd name="connsiteY0" fmla="*/ 1294227 h 2715064"/>
              <a:gd name="connsiteX1" fmla="*/ 2686930 w 3460653"/>
              <a:gd name="connsiteY1" fmla="*/ 0 h 2715064"/>
              <a:gd name="connsiteX2" fmla="*/ 3460653 w 3460653"/>
              <a:gd name="connsiteY2" fmla="*/ 1730326 h 2715064"/>
              <a:gd name="connsiteX3" fmla="*/ 422031 w 3460653"/>
              <a:gd name="connsiteY3" fmla="*/ 2715064 h 2715064"/>
              <a:gd name="connsiteX4" fmla="*/ 0 w 3460653"/>
              <a:gd name="connsiteY4" fmla="*/ 1294227 h 2715064"/>
              <a:gd name="connsiteX0" fmla="*/ 0 w 3460653"/>
              <a:gd name="connsiteY0" fmla="*/ 1294227 h 2366979"/>
              <a:gd name="connsiteX1" fmla="*/ 2686930 w 3460653"/>
              <a:gd name="connsiteY1" fmla="*/ 0 h 2366979"/>
              <a:gd name="connsiteX2" fmla="*/ 3460653 w 3460653"/>
              <a:gd name="connsiteY2" fmla="*/ 1730326 h 2366979"/>
              <a:gd name="connsiteX3" fmla="*/ 391772 w 3460653"/>
              <a:gd name="connsiteY3" fmla="*/ 2366979 h 2366979"/>
              <a:gd name="connsiteX4" fmla="*/ 0 w 3460653"/>
              <a:gd name="connsiteY4" fmla="*/ 1294227 h 2366979"/>
              <a:gd name="connsiteX0" fmla="*/ 0 w 3264767"/>
              <a:gd name="connsiteY0" fmla="*/ 1601192 h 2366979"/>
              <a:gd name="connsiteX1" fmla="*/ 2491044 w 3264767"/>
              <a:gd name="connsiteY1" fmla="*/ 0 h 2366979"/>
              <a:gd name="connsiteX2" fmla="*/ 3264767 w 3264767"/>
              <a:gd name="connsiteY2" fmla="*/ 1730326 h 2366979"/>
              <a:gd name="connsiteX3" fmla="*/ 195886 w 3264767"/>
              <a:gd name="connsiteY3" fmla="*/ 2366979 h 2366979"/>
              <a:gd name="connsiteX4" fmla="*/ 0 w 3264767"/>
              <a:gd name="connsiteY4" fmla="*/ 1601192 h 2366979"/>
              <a:gd name="connsiteX0" fmla="*/ 0 w 3264767"/>
              <a:gd name="connsiteY0" fmla="*/ 1601192 h 2366979"/>
              <a:gd name="connsiteX1" fmla="*/ 2491044 w 3264767"/>
              <a:gd name="connsiteY1" fmla="*/ 0 h 2366979"/>
              <a:gd name="connsiteX2" fmla="*/ 3264767 w 3264767"/>
              <a:gd name="connsiteY2" fmla="*/ 2227745 h 2366979"/>
              <a:gd name="connsiteX3" fmla="*/ 195886 w 3264767"/>
              <a:gd name="connsiteY3" fmla="*/ 2366979 h 2366979"/>
              <a:gd name="connsiteX4" fmla="*/ 0 w 3264767"/>
              <a:gd name="connsiteY4" fmla="*/ 1601192 h 2366979"/>
              <a:gd name="connsiteX0" fmla="*/ 0 w 3264767"/>
              <a:gd name="connsiteY0" fmla="*/ 1322724 h 2088511"/>
              <a:gd name="connsiteX1" fmla="*/ 2546518 w 3264767"/>
              <a:gd name="connsiteY1" fmla="*/ 0 h 2088511"/>
              <a:gd name="connsiteX2" fmla="*/ 3264767 w 3264767"/>
              <a:gd name="connsiteY2" fmla="*/ 1949277 h 2088511"/>
              <a:gd name="connsiteX3" fmla="*/ 195886 w 3264767"/>
              <a:gd name="connsiteY3" fmla="*/ 2088511 h 2088511"/>
              <a:gd name="connsiteX4" fmla="*/ 0 w 3264767"/>
              <a:gd name="connsiteY4" fmla="*/ 1322724 h 2088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64767" h="2088511">
                <a:moveTo>
                  <a:pt x="0" y="1322724"/>
                </a:moveTo>
                <a:lnTo>
                  <a:pt x="2546518" y="0"/>
                </a:lnTo>
                <a:lnTo>
                  <a:pt x="3264767" y="1949277"/>
                </a:lnTo>
                <a:lnTo>
                  <a:pt x="195886" y="2088511"/>
                </a:lnTo>
                <a:lnTo>
                  <a:pt x="0" y="1322724"/>
                </a:lnTo>
                <a:close/>
              </a:path>
            </a:pathLst>
          </a:cu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sp>
        <p:nvSpPr>
          <p:cNvPr id="5" name="Multiply 4"/>
          <p:cNvSpPr/>
          <p:nvPr>
            <p:custDataLst>
              <p:tags r:id="rId5"/>
            </p:custDataLst>
          </p:nvPr>
        </p:nvSpPr>
        <p:spPr>
          <a:xfrm>
            <a:off x="3657600" y="4038600"/>
            <a:ext cx="609600" cy="609600"/>
          </a:xfrm>
          <a:prstGeom prst="mathMultiply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Multiply 5"/>
          <p:cNvSpPr/>
          <p:nvPr>
            <p:custDataLst>
              <p:tags r:id="rId6"/>
            </p:custDataLst>
          </p:nvPr>
        </p:nvSpPr>
        <p:spPr>
          <a:xfrm>
            <a:off x="1752600" y="2667000"/>
            <a:ext cx="609600" cy="609600"/>
          </a:xfrm>
          <a:prstGeom prst="mathMultiply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Multiply 7"/>
          <p:cNvSpPr/>
          <p:nvPr>
            <p:custDataLst>
              <p:tags r:id="rId7"/>
            </p:custDataLst>
          </p:nvPr>
        </p:nvSpPr>
        <p:spPr>
          <a:xfrm>
            <a:off x="4495800" y="1066800"/>
            <a:ext cx="609600" cy="609600"/>
          </a:xfrm>
          <a:prstGeom prst="mathMultiply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Multiply 8"/>
          <p:cNvSpPr/>
          <p:nvPr>
            <p:custDataLst>
              <p:tags r:id="rId8"/>
            </p:custDataLst>
          </p:nvPr>
        </p:nvSpPr>
        <p:spPr>
          <a:xfrm>
            <a:off x="6019800" y="1371600"/>
            <a:ext cx="609600" cy="609600"/>
          </a:xfrm>
          <a:prstGeom prst="mathMultiply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Multiply 9"/>
          <p:cNvSpPr/>
          <p:nvPr>
            <p:custDataLst>
              <p:tags r:id="rId9"/>
            </p:custDataLst>
          </p:nvPr>
        </p:nvSpPr>
        <p:spPr>
          <a:xfrm>
            <a:off x="5486400" y="4038600"/>
            <a:ext cx="609600" cy="609600"/>
          </a:xfrm>
          <a:prstGeom prst="mathMultiply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own Arrow 10"/>
          <p:cNvSpPr/>
          <p:nvPr>
            <p:custDataLst>
              <p:tags r:id="rId10"/>
            </p:custDataLst>
          </p:nvPr>
        </p:nvSpPr>
        <p:spPr>
          <a:xfrm>
            <a:off x="5257800" y="457200"/>
            <a:ext cx="609600" cy="457200"/>
          </a:xfrm>
          <a:prstGeom prst="downArrow">
            <a:avLst>
              <a:gd name="adj1" fmla="val 35231"/>
              <a:gd name="adj2" fmla="val 50000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>
            <p:custDataLst>
              <p:tags r:id="rId11"/>
            </p:custDataLst>
          </p:nvPr>
        </p:nvSpPr>
        <p:spPr>
          <a:xfrm>
            <a:off x="5257800" y="0"/>
            <a:ext cx="198120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800" dirty="0" err="1" smtClean="0">
                <a:solidFill>
                  <a:srgbClr val="FFFF00"/>
                </a:solidFill>
              </a:rPr>
              <a:t>daryl’s</a:t>
            </a:r>
            <a:r>
              <a:rPr lang="en-US" sz="2800" dirty="0" smtClean="0">
                <a:solidFill>
                  <a:srgbClr val="FFFF00"/>
                </a:solidFill>
              </a:rPr>
              <a:t> here</a:t>
            </a:r>
            <a:endParaRPr lang="en-US" sz="2800" dirty="0" smtClean="0"/>
          </a:p>
        </p:txBody>
      </p:sp>
      <p:sp>
        <p:nvSpPr>
          <p:cNvPr id="13" name="Freeform 12"/>
          <p:cNvSpPr/>
          <p:nvPr>
            <p:custDataLst>
              <p:tags r:id="rId12"/>
            </p:custDataLst>
          </p:nvPr>
        </p:nvSpPr>
        <p:spPr>
          <a:xfrm>
            <a:off x="590843" y="0"/>
            <a:ext cx="7498080" cy="4698609"/>
          </a:xfrm>
          <a:custGeom>
            <a:avLst/>
            <a:gdLst>
              <a:gd name="connsiteX0" fmla="*/ 211015 w 7498080"/>
              <a:gd name="connsiteY0" fmla="*/ 4557932 h 4698609"/>
              <a:gd name="connsiteX1" fmla="*/ 7061982 w 7498080"/>
              <a:gd name="connsiteY1" fmla="*/ 4698609 h 4698609"/>
              <a:gd name="connsiteX2" fmla="*/ 6935372 w 7498080"/>
              <a:gd name="connsiteY2" fmla="*/ 2194560 h 4698609"/>
              <a:gd name="connsiteX3" fmla="*/ 7498080 w 7498080"/>
              <a:gd name="connsiteY3" fmla="*/ 2250831 h 4698609"/>
              <a:gd name="connsiteX4" fmla="*/ 7455877 w 7498080"/>
              <a:gd name="connsiteY4" fmla="*/ 1955409 h 4698609"/>
              <a:gd name="connsiteX5" fmla="*/ 7484012 w 7498080"/>
              <a:gd name="connsiteY5" fmla="*/ 0 h 4698609"/>
              <a:gd name="connsiteX6" fmla="*/ 2897945 w 7498080"/>
              <a:gd name="connsiteY6" fmla="*/ 0 h 4698609"/>
              <a:gd name="connsiteX7" fmla="*/ 2897945 w 7498080"/>
              <a:gd name="connsiteY7" fmla="*/ 2208628 h 4698609"/>
              <a:gd name="connsiteX8" fmla="*/ 0 w 7498080"/>
              <a:gd name="connsiteY8" fmla="*/ 2208628 h 4698609"/>
              <a:gd name="connsiteX9" fmla="*/ 28135 w 7498080"/>
              <a:gd name="connsiteY9" fmla="*/ 3924886 h 4698609"/>
              <a:gd name="connsiteX10" fmla="*/ 253219 w 7498080"/>
              <a:gd name="connsiteY10" fmla="*/ 3924886 h 4698609"/>
              <a:gd name="connsiteX11" fmla="*/ 211015 w 7498080"/>
              <a:gd name="connsiteY11" fmla="*/ 4557932 h 4698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498080" h="4698609">
                <a:moveTo>
                  <a:pt x="211015" y="4557932"/>
                </a:moveTo>
                <a:lnTo>
                  <a:pt x="7061982" y="4698609"/>
                </a:lnTo>
                <a:lnTo>
                  <a:pt x="6935372" y="2194560"/>
                </a:lnTo>
                <a:lnTo>
                  <a:pt x="7498080" y="2250831"/>
                </a:lnTo>
                <a:cubicBezTo>
                  <a:pt x="7453564" y="1983736"/>
                  <a:pt x="7455877" y="2083183"/>
                  <a:pt x="7455877" y="1955409"/>
                </a:cubicBezTo>
                <a:lnTo>
                  <a:pt x="7484012" y="0"/>
                </a:lnTo>
                <a:lnTo>
                  <a:pt x="2897945" y="0"/>
                </a:lnTo>
                <a:lnTo>
                  <a:pt x="2897945" y="2208628"/>
                </a:lnTo>
                <a:lnTo>
                  <a:pt x="0" y="2208628"/>
                </a:lnTo>
                <a:lnTo>
                  <a:pt x="28135" y="3924886"/>
                </a:lnTo>
                <a:lnTo>
                  <a:pt x="253219" y="3924886"/>
                </a:lnTo>
                <a:lnTo>
                  <a:pt x="211015" y="4557932"/>
                </a:lnTo>
                <a:close/>
              </a:path>
            </a:pathLst>
          </a:cu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071001-110310-svr-sbw-size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 cstate="print"/>
          <a:stretch>
            <a:fillRect/>
          </a:stretch>
        </p:blipFill>
        <p:spPr>
          <a:xfrm>
            <a:off x="386999" y="0"/>
            <a:ext cx="8370000" cy="6857999"/>
          </a:xfrm>
          <a:prstGeom prst="rect">
            <a:avLst/>
          </a:prstGeom>
        </p:spPr>
      </p:pic>
      <p:sp>
        <p:nvSpPr>
          <p:cNvPr id="3" name="TextBox 2"/>
          <p:cNvSpPr txBox="1"/>
          <p:nvPr>
            <p:custDataLst>
              <p:tags r:id="rId3"/>
            </p:custDataLst>
          </p:nvPr>
        </p:nvSpPr>
        <p:spPr>
          <a:xfrm>
            <a:off x="4724401" y="4863405"/>
            <a:ext cx="4191000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FF00"/>
                </a:solidFill>
              </a:rPr>
              <a:t>Warning Process Evaluation</a:t>
            </a:r>
          </a:p>
          <a:p>
            <a:r>
              <a:rPr lang="en-US" sz="2800" dirty="0" err="1" smtClean="0"/>
              <a:t>WarnGen</a:t>
            </a:r>
            <a:r>
              <a:rPr lang="en-US" sz="2800" dirty="0" smtClean="0"/>
              <a:t> clipping to the rescue!</a:t>
            </a:r>
          </a:p>
        </p:txBody>
      </p:sp>
      <p:sp>
        <p:nvSpPr>
          <p:cNvPr id="7" name="Freeform 6"/>
          <p:cNvSpPr/>
          <p:nvPr>
            <p:custDataLst>
              <p:tags r:id="rId4"/>
            </p:custDataLst>
          </p:nvPr>
        </p:nvSpPr>
        <p:spPr>
          <a:xfrm>
            <a:off x="2590800" y="1905000"/>
            <a:ext cx="4038600" cy="2286000"/>
          </a:xfrm>
          <a:custGeom>
            <a:avLst/>
            <a:gdLst>
              <a:gd name="connsiteX0" fmla="*/ 0 w 3460653"/>
              <a:gd name="connsiteY0" fmla="*/ 1294227 h 2715064"/>
              <a:gd name="connsiteX1" fmla="*/ 2686930 w 3460653"/>
              <a:gd name="connsiteY1" fmla="*/ 0 h 2715064"/>
              <a:gd name="connsiteX2" fmla="*/ 3460653 w 3460653"/>
              <a:gd name="connsiteY2" fmla="*/ 1730326 h 2715064"/>
              <a:gd name="connsiteX3" fmla="*/ 422031 w 3460653"/>
              <a:gd name="connsiteY3" fmla="*/ 2715064 h 2715064"/>
              <a:gd name="connsiteX4" fmla="*/ 0 w 3460653"/>
              <a:gd name="connsiteY4" fmla="*/ 1294227 h 2715064"/>
              <a:gd name="connsiteX0" fmla="*/ 0 w 3460653"/>
              <a:gd name="connsiteY0" fmla="*/ 1294227 h 2366979"/>
              <a:gd name="connsiteX1" fmla="*/ 2686930 w 3460653"/>
              <a:gd name="connsiteY1" fmla="*/ 0 h 2366979"/>
              <a:gd name="connsiteX2" fmla="*/ 3460653 w 3460653"/>
              <a:gd name="connsiteY2" fmla="*/ 1730326 h 2366979"/>
              <a:gd name="connsiteX3" fmla="*/ 391772 w 3460653"/>
              <a:gd name="connsiteY3" fmla="*/ 2366979 h 2366979"/>
              <a:gd name="connsiteX4" fmla="*/ 0 w 3460653"/>
              <a:gd name="connsiteY4" fmla="*/ 1294227 h 2366979"/>
              <a:gd name="connsiteX0" fmla="*/ 0 w 3264767"/>
              <a:gd name="connsiteY0" fmla="*/ 1601192 h 2366979"/>
              <a:gd name="connsiteX1" fmla="*/ 2491044 w 3264767"/>
              <a:gd name="connsiteY1" fmla="*/ 0 h 2366979"/>
              <a:gd name="connsiteX2" fmla="*/ 3264767 w 3264767"/>
              <a:gd name="connsiteY2" fmla="*/ 1730326 h 2366979"/>
              <a:gd name="connsiteX3" fmla="*/ 195886 w 3264767"/>
              <a:gd name="connsiteY3" fmla="*/ 2366979 h 2366979"/>
              <a:gd name="connsiteX4" fmla="*/ 0 w 3264767"/>
              <a:gd name="connsiteY4" fmla="*/ 1601192 h 2366979"/>
              <a:gd name="connsiteX0" fmla="*/ 0 w 3264767"/>
              <a:gd name="connsiteY0" fmla="*/ 1601192 h 2366979"/>
              <a:gd name="connsiteX1" fmla="*/ 2491044 w 3264767"/>
              <a:gd name="connsiteY1" fmla="*/ 0 h 2366979"/>
              <a:gd name="connsiteX2" fmla="*/ 3264767 w 3264767"/>
              <a:gd name="connsiteY2" fmla="*/ 2227745 h 2366979"/>
              <a:gd name="connsiteX3" fmla="*/ 195886 w 3264767"/>
              <a:gd name="connsiteY3" fmla="*/ 2366979 h 2366979"/>
              <a:gd name="connsiteX4" fmla="*/ 0 w 3264767"/>
              <a:gd name="connsiteY4" fmla="*/ 1601192 h 2366979"/>
              <a:gd name="connsiteX0" fmla="*/ 0 w 3264767"/>
              <a:gd name="connsiteY0" fmla="*/ 1322724 h 2088511"/>
              <a:gd name="connsiteX1" fmla="*/ 2546518 w 3264767"/>
              <a:gd name="connsiteY1" fmla="*/ 0 h 2088511"/>
              <a:gd name="connsiteX2" fmla="*/ 3264767 w 3264767"/>
              <a:gd name="connsiteY2" fmla="*/ 1949277 h 2088511"/>
              <a:gd name="connsiteX3" fmla="*/ 195886 w 3264767"/>
              <a:gd name="connsiteY3" fmla="*/ 2088511 h 2088511"/>
              <a:gd name="connsiteX4" fmla="*/ 0 w 3264767"/>
              <a:gd name="connsiteY4" fmla="*/ 1322724 h 2088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64767" h="2088511">
                <a:moveTo>
                  <a:pt x="0" y="1322724"/>
                </a:moveTo>
                <a:lnTo>
                  <a:pt x="2546518" y="0"/>
                </a:lnTo>
                <a:lnTo>
                  <a:pt x="3264767" y="1949277"/>
                </a:lnTo>
                <a:lnTo>
                  <a:pt x="195886" y="2088511"/>
                </a:lnTo>
                <a:lnTo>
                  <a:pt x="0" y="1322724"/>
                </a:lnTo>
                <a:close/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sp>
        <p:nvSpPr>
          <p:cNvPr id="5" name="Multiply 4"/>
          <p:cNvSpPr/>
          <p:nvPr>
            <p:custDataLst>
              <p:tags r:id="rId5"/>
            </p:custDataLst>
          </p:nvPr>
        </p:nvSpPr>
        <p:spPr>
          <a:xfrm>
            <a:off x="3657600" y="4038600"/>
            <a:ext cx="609600" cy="609600"/>
          </a:xfrm>
          <a:prstGeom prst="mathMultiply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Multiply 9"/>
          <p:cNvSpPr/>
          <p:nvPr>
            <p:custDataLst>
              <p:tags r:id="rId6"/>
            </p:custDataLst>
          </p:nvPr>
        </p:nvSpPr>
        <p:spPr>
          <a:xfrm>
            <a:off x="5486400" y="4038600"/>
            <a:ext cx="609600" cy="609600"/>
          </a:xfrm>
          <a:prstGeom prst="mathMultiply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own Arrow 10"/>
          <p:cNvSpPr/>
          <p:nvPr>
            <p:custDataLst>
              <p:tags r:id="rId7"/>
            </p:custDataLst>
          </p:nvPr>
        </p:nvSpPr>
        <p:spPr>
          <a:xfrm>
            <a:off x="5257800" y="457200"/>
            <a:ext cx="609600" cy="457200"/>
          </a:xfrm>
          <a:prstGeom prst="downArrow">
            <a:avLst>
              <a:gd name="adj1" fmla="val 35231"/>
              <a:gd name="adj2" fmla="val 50000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>
            <p:custDataLst>
              <p:tags r:id="rId8"/>
            </p:custDataLst>
          </p:nvPr>
        </p:nvSpPr>
        <p:spPr>
          <a:xfrm>
            <a:off x="5257800" y="0"/>
            <a:ext cx="312420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800" dirty="0" err="1" smtClean="0">
                <a:solidFill>
                  <a:srgbClr val="FFFF00"/>
                </a:solidFill>
              </a:rPr>
              <a:t>daryl’s</a:t>
            </a:r>
            <a:r>
              <a:rPr lang="en-US" sz="2800" dirty="0" smtClean="0">
                <a:solidFill>
                  <a:srgbClr val="FFFF00"/>
                </a:solidFill>
              </a:rPr>
              <a:t> stays asleep</a:t>
            </a:r>
            <a:endParaRPr lang="en-US" sz="2800" dirty="0" smtClean="0"/>
          </a:p>
        </p:txBody>
      </p:sp>
      <p:sp>
        <p:nvSpPr>
          <p:cNvPr id="14" name="Freeform 13"/>
          <p:cNvSpPr/>
          <p:nvPr>
            <p:custDataLst>
              <p:tags r:id="rId9"/>
            </p:custDataLst>
          </p:nvPr>
        </p:nvSpPr>
        <p:spPr>
          <a:xfrm>
            <a:off x="2895599" y="2286000"/>
            <a:ext cx="3733801" cy="1905000"/>
          </a:xfrm>
          <a:custGeom>
            <a:avLst/>
            <a:gdLst>
              <a:gd name="connsiteX0" fmla="*/ 0 w 3460653"/>
              <a:gd name="connsiteY0" fmla="*/ 1294227 h 2715064"/>
              <a:gd name="connsiteX1" fmla="*/ 2686930 w 3460653"/>
              <a:gd name="connsiteY1" fmla="*/ 0 h 2715064"/>
              <a:gd name="connsiteX2" fmla="*/ 3460653 w 3460653"/>
              <a:gd name="connsiteY2" fmla="*/ 1730326 h 2715064"/>
              <a:gd name="connsiteX3" fmla="*/ 422031 w 3460653"/>
              <a:gd name="connsiteY3" fmla="*/ 2715064 h 2715064"/>
              <a:gd name="connsiteX4" fmla="*/ 0 w 3460653"/>
              <a:gd name="connsiteY4" fmla="*/ 1294227 h 2715064"/>
              <a:gd name="connsiteX0" fmla="*/ 0 w 3460653"/>
              <a:gd name="connsiteY0" fmla="*/ 1294227 h 2366979"/>
              <a:gd name="connsiteX1" fmla="*/ 2686930 w 3460653"/>
              <a:gd name="connsiteY1" fmla="*/ 0 h 2366979"/>
              <a:gd name="connsiteX2" fmla="*/ 3460653 w 3460653"/>
              <a:gd name="connsiteY2" fmla="*/ 1730326 h 2366979"/>
              <a:gd name="connsiteX3" fmla="*/ 391772 w 3460653"/>
              <a:gd name="connsiteY3" fmla="*/ 2366979 h 2366979"/>
              <a:gd name="connsiteX4" fmla="*/ 0 w 3460653"/>
              <a:gd name="connsiteY4" fmla="*/ 1294227 h 2366979"/>
              <a:gd name="connsiteX0" fmla="*/ 0 w 3264767"/>
              <a:gd name="connsiteY0" fmla="*/ 1601192 h 2366979"/>
              <a:gd name="connsiteX1" fmla="*/ 2491044 w 3264767"/>
              <a:gd name="connsiteY1" fmla="*/ 0 h 2366979"/>
              <a:gd name="connsiteX2" fmla="*/ 3264767 w 3264767"/>
              <a:gd name="connsiteY2" fmla="*/ 1730326 h 2366979"/>
              <a:gd name="connsiteX3" fmla="*/ 195886 w 3264767"/>
              <a:gd name="connsiteY3" fmla="*/ 2366979 h 2366979"/>
              <a:gd name="connsiteX4" fmla="*/ 0 w 3264767"/>
              <a:gd name="connsiteY4" fmla="*/ 1601192 h 2366979"/>
              <a:gd name="connsiteX0" fmla="*/ 0 w 3264767"/>
              <a:gd name="connsiteY0" fmla="*/ 1601192 h 2366979"/>
              <a:gd name="connsiteX1" fmla="*/ 2491044 w 3264767"/>
              <a:gd name="connsiteY1" fmla="*/ 0 h 2366979"/>
              <a:gd name="connsiteX2" fmla="*/ 3264767 w 3264767"/>
              <a:gd name="connsiteY2" fmla="*/ 2227745 h 2366979"/>
              <a:gd name="connsiteX3" fmla="*/ 195886 w 3264767"/>
              <a:gd name="connsiteY3" fmla="*/ 2366979 h 2366979"/>
              <a:gd name="connsiteX4" fmla="*/ 0 w 3264767"/>
              <a:gd name="connsiteY4" fmla="*/ 1601192 h 2366979"/>
              <a:gd name="connsiteX0" fmla="*/ 0 w 3264767"/>
              <a:gd name="connsiteY0" fmla="*/ 1322724 h 2088511"/>
              <a:gd name="connsiteX1" fmla="*/ 2546518 w 3264767"/>
              <a:gd name="connsiteY1" fmla="*/ 0 h 2088511"/>
              <a:gd name="connsiteX2" fmla="*/ 3264767 w 3264767"/>
              <a:gd name="connsiteY2" fmla="*/ 1949277 h 2088511"/>
              <a:gd name="connsiteX3" fmla="*/ 195886 w 3264767"/>
              <a:gd name="connsiteY3" fmla="*/ 2088511 h 2088511"/>
              <a:gd name="connsiteX4" fmla="*/ 0 w 3264767"/>
              <a:gd name="connsiteY4" fmla="*/ 1322724 h 2088511"/>
              <a:gd name="connsiteX0" fmla="*/ 0 w 3264767"/>
              <a:gd name="connsiteY0" fmla="*/ 974639 h 1740426"/>
              <a:gd name="connsiteX1" fmla="*/ 2648773 w 3264767"/>
              <a:gd name="connsiteY1" fmla="*/ 0 h 1740426"/>
              <a:gd name="connsiteX2" fmla="*/ 3264767 w 3264767"/>
              <a:gd name="connsiteY2" fmla="*/ 1601192 h 1740426"/>
              <a:gd name="connsiteX3" fmla="*/ 195886 w 3264767"/>
              <a:gd name="connsiteY3" fmla="*/ 1740426 h 1740426"/>
              <a:gd name="connsiteX4" fmla="*/ 0 w 3264767"/>
              <a:gd name="connsiteY4" fmla="*/ 974639 h 1740426"/>
              <a:gd name="connsiteX0" fmla="*/ 0 w 3264767"/>
              <a:gd name="connsiteY0" fmla="*/ 974639 h 1740426"/>
              <a:gd name="connsiteX1" fmla="*/ 2648773 w 3264767"/>
              <a:gd name="connsiteY1" fmla="*/ 0 h 1740426"/>
              <a:gd name="connsiteX2" fmla="*/ 3264767 w 3264767"/>
              <a:gd name="connsiteY2" fmla="*/ 1601192 h 1740426"/>
              <a:gd name="connsiteX3" fmla="*/ 195886 w 3264767"/>
              <a:gd name="connsiteY3" fmla="*/ 1740426 h 1740426"/>
              <a:gd name="connsiteX4" fmla="*/ 0 w 3264767"/>
              <a:gd name="connsiteY4" fmla="*/ 974639 h 1740426"/>
              <a:gd name="connsiteX0" fmla="*/ 0 w 3264767"/>
              <a:gd name="connsiteY0" fmla="*/ 974639 h 1740426"/>
              <a:gd name="connsiteX1" fmla="*/ 1885888 w 3264767"/>
              <a:gd name="connsiteY1" fmla="*/ 289178 h 1740426"/>
              <a:gd name="connsiteX2" fmla="*/ 2648773 w 3264767"/>
              <a:gd name="connsiteY2" fmla="*/ 0 h 1740426"/>
              <a:gd name="connsiteX3" fmla="*/ 3264767 w 3264767"/>
              <a:gd name="connsiteY3" fmla="*/ 1601192 h 1740426"/>
              <a:gd name="connsiteX4" fmla="*/ 195886 w 3264767"/>
              <a:gd name="connsiteY4" fmla="*/ 1740426 h 1740426"/>
              <a:gd name="connsiteX5" fmla="*/ 0 w 3264767"/>
              <a:gd name="connsiteY5" fmla="*/ 974639 h 1740426"/>
              <a:gd name="connsiteX0" fmla="*/ 0 w 3264767"/>
              <a:gd name="connsiteY0" fmla="*/ 974639 h 1740426"/>
              <a:gd name="connsiteX1" fmla="*/ 1971180 w 3264767"/>
              <a:gd name="connsiteY1" fmla="*/ 0 h 1740426"/>
              <a:gd name="connsiteX2" fmla="*/ 2648773 w 3264767"/>
              <a:gd name="connsiteY2" fmla="*/ 0 h 1740426"/>
              <a:gd name="connsiteX3" fmla="*/ 3264767 w 3264767"/>
              <a:gd name="connsiteY3" fmla="*/ 1601192 h 1740426"/>
              <a:gd name="connsiteX4" fmla="*/ 195886 w 3264767"/>
              <a:gd name="connsiteY4" fmla="*/ 1740426 h 1740426"/>
              <a:gd name="connsiteX5" fmla="*/ 0 w 3264767"/>
              <a:gd name="connsiteY5" fmla="*/ 974639 h 1740426"/>
              <a:gd name="connsiteX0" fmla="*/ 50512 w 3068881"/>
              <a:gd name="connsiteY0" fmla="*/ 835404 h 1740426"/>
              <a:gd name="connsiteX1" fmla="*/ 1775294 w 3068881"/>
              <a:gd name="connsiteY1" fmla="*/ 0 h 1740426"/>
              <a:gd name="connsiteX2" fmla="*/ 2452887 w 3068881"/>
              <a:gd name="connsiteY2" fmla="*/ 0 h 1740426"/>
              <a:gd name="connsiteX3" fmla="*/ 3068881 w 3068881"/>
              <a:gd name="connsiteY3" fmla="*/ 1601192 h 1740426"/>
              <a:gd name="connsiteX4" fmla="*/ 0 w 3068881"/>
              <a:gd name="connsiteY4" fmla="*/ 1740426 h 1740426"/>
              <a:gd name="connsiteX5" fmla="*/ 50512 w 3068881"/>
              <a:gd name="connsiteY5" fmla="*/ 835404 h 1740426"/>
              <a:gd name="connsiteX0" fmla="*/ 50512 w 3068881"/>
              <a:gd name="connsiteY0" fmla="*/ 835404 h 1740426"/>
              <a:gd name="connsiteX1" fmla="*/ 1775294 w 3068881"/>
              <a:gd name="connsiteY1" fmla="*/ 0 h 1740426"/>
              <a:gd name="connsiteX2" fmla="*/ 2452887 w 3068881"/>
              <a:gd name="connsiteY2" fmla="*/ 0 h 1740426"/>
              <a:gd name="connsiteX3" fmla="*/ 3068881 w 3068881"/>
              <a:gd name="connsiteY3" fmla="*/ 1601192 h 1740426"/>
              <a:gd name="connsiteX4" fmla="*/ 0 w 3068881"/>
              <a:gd name="connsiteY4" fmla="*/ 1740426 h 1740426"/>
              <a:gd name="connsiteX5" fmla="*/ 6918 w 3068881"/>
              <a:gd name="connsiteY5" fmla="*/ 1394483 h 1740426"/>
              <a:gd name="connsiteX6" fmla="*/ 50512 w 3068881"/>
              <a:gd name="connsiteY6" fmla="*/ 835404 h 1740426"/>
              <a:gd name="connsiteX0" fmla="*/ 66339 w 3084708"/>
              <a:gd name="connsiteY0" fmla="*/ 835404 h 1740426"/>
              <a:gd name="connsiteX1" fmla="*/ 1791121 w 3084708"/>
              <a:gd name="connsiteY1" fmla="*/ 0 h 1740426"/>
              <a:gd name="connsiteX2" fmla="*/ 2468714 w 3084708"/>
              <a:gd name="connsiteY2" fmla="*/ 0 h 1740426"/>
              <a:gd name="connsiteX3" fmla="*/ 3084708 w 3084708"/>
              <a:gd name="connsiteY3" fmla="*/ 1601192 h 1740426"/>
              <a:gd name="connsiteX4" fmla="*/ 15827 w 3084708"/>
              <a:gd name="connsiteY4" fmla="*/ 1740426 h 1740426"/>
              <a:gd name="connsiteX5" fmla="*/ 22745 w 3084708"/>
              <a:gd name="connsiteY5" fmla="*/ 1394483 h 1740426"/>
              <a:gd name="connsiteX6" fmla="*/ 0 w 3084708"/>
              <a:gd name="connsiteY6" fmla="*/ 1471597 h 1740426"/>
              <a:gd name="connsiteX7" fmla="*/ 66339 w 3084708"/>
              <a:gd name="connsiteY7" fmla="*/ 835404 h 1740426"/>
              <a:gd name="connsiteX0" fmla="*/ 50512 w 3068881"/>
              <a:gd name="connsiteY0" fmla="*/ 835404 h 1740426"/>
              <a:gd name="connsiteX1" fmla="*/ 1775294 w 3068881"/>
              <a:gd name="connsiteY1" fmla="*/ 0 h 1740426"/>
              <a:gd name="connsiteX2" fmla="*/ 2452887 w 3068881"/>
              <a:gd name="connsiteY2" fmla="*/ 0 h 1740426"/>
              <a:gd name="connsiteX3" fmla="*/ 3068881 w 3068881"/>
              <a:gd name="connsiteY3" fmla="*/ 1601192 h 1740426"/>
              <a:gd name="connsiteX4" fmla="*/ 0 w 3068881"/>
              <a:gd name="connsiteY4" fmla="*/ 1740426 h 1740426"/>
              <a:gd name="connsiteX5" fmla="*/ 6918 w 3068881"/>
              <a:gd name="connsiteY5" fmla="*/ 1394483 h 1740426"/>
              <a:gd name="connsiteX6" fmla="*/ 50511 w 3068881"/>
              <a:gd name="connsiteY6" fmla="*/ 1392341 h 1740426"/>
              <a:gd name="connsiteX7" fmla="*/ 50512 w 3068881"/>
              <a:gd name="connsiteY7" fmla="*/ 835404 h 1740426"/>
              <a:gd name="connsiteX0" fmla="*/ 50512 w 3068881"/>
              <a:gd name="connsiteY0" fmla="*/ 835404 h 1740426"/>
              <a:gd name="connsiteX1" fmla="*/ 1775294 w 3068881"/>
              <a:gd name="connsiteY1" fmla="*/ 0 h 1740426"/>
              <a:gd name="connsiteX2" fmla="*/ 2452887 w 3068881"/>
              <a:gd name="connsiteY2" fmla="*/ 0 h 1740426"/>
              <a:gd name="connsiteX3" fmla="*/ 3068881 w 3068881"/>
              <a:gd name="connsiteY3" fmla="*/ 1601192 h 1740426"/>
              <a:gd name="connsiteX4" fmla="*/ 0 w 3068881"/>
              <a:gd name="connsiteY4" fmla="*/ 1740426 h 1740426"/>
              <a:gd name="connsiteX5" fmla="*/ 235310 w 3068881"/>
              <a:gd name="connsiteY5" fmla="*/ 1392341 h 1740426"/>
              <a:gd name="connsiteX6" fmla="*/ 50511 w 3068881"/>
              <a:gd name="connsiteY6" fmla="*/ 1392341 h 1740426"/>
              <a:gd name="connsiteX7" fmla="*/ 50512 w 3068881"/>
              <a:gd name="connsiteY7" fmla="*/ 835404 h 1740426"/>
              <a:gd name="connsiteX0" fmla="*/ 1 w 3018370"/>
              <a:gd name="connsiteY0" fmla="*/ 835404 h 1740426"/>
              <a:gd name="connsiteX1" fmla="*/ 1724783 w 3018370"/>
              <a:gd name="connsiteY1" fmla="*/ 0 h 1740426"/>
              <a:gd name="connsiteX2" fmla="*/ 2402376 w 3018370"/>
              <a:gd name="connsiteY2" fmla="*/ 0 h 1740426"/>
              <a:gd name="connsiteX3" fmla="*/ 3018370 w 3018370"/>
              <a:gd name="connsiteY3" fmla="*/ 1601192 h 1740426"/>
              <a:gd name="connsiteX4" fmla="*/ 123199 w 3018370"/>
              <a:gd name="connsiteY4" fmla="*/ 1740426 h 1740426"/>
              <a:gd name="connsiteX5" fmla="*/ 184799 w 3018370"/>
              <a:gd name="connsiteY5" fmla="*/ 1392341 h 1740426"/>
              <a:gd name="connsiteX6" fmla="*/ 0 w 3018370"/>
              <a:gd name="connsiteY6" fmla="*/ 1392341 h 1740426"/>
              <a:gd name="connsiteX7" fmla="*/ 1 w 3018370"/>
              <a:gd name="connsiteY7" fmla="*/ 835404 h 1740426"/>
              <a:gd name="connsiteX0" fmla="*/ 1 w 3018370"/>
              <a:gd name="connsiteY0" fmla="*/ 835404 h 1740426"/>
              <a:gd name="connsiteX1" fmla="*/ 1724783 w 3018370"/>
              <a:gd name="connsiteY1" fmla="*/ 0 h 1740426"/>
              <a:gd name="connsiteX2" fmla="*/ 2402376 w 3018370"/>
              <a:gd name="connsiteY2" fmla="*/ 0 h 1740426"/>
              <a:gd name="connsiteX3" fmla="*/ 3018370 w 3018370"/>
              <a:gd name="connsiteY3" fmla="*/ 1601192 h 1740426"/>
              <a:gd name="connsiteX4" fmla="*/ 123199 w 3018370"/>
              <a:gd name="connsiteY4" fmla="*/ 1740426 h 1740426"/>
              <a:gd name="connsiteX5" fmla="*/ 123200 w 3018370"/>
              <a:gd name="connsiteY5" fmla="*/ 1392341 h 1740426"/>
              <a:gd name="connsiteX6" fmla="*/ 0 w 3018370"/>
              <a:gd name="connsiteY6" fmla="*/ 1392341 h 1740426"/>
              <a:gd name="connsiteX7" fmla="*/ 1 w 3018370"/>
              <a:gd name="connsiteY7" fmla="*/ 835404 h 1740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18370" h="1740426">
                <a:moveTo>
                  <a:pt x="1" y="835404"/>
                </a:moveTo>
                <a:lnTo>
                  <a:pt x="1724783" y="0"/>
                </a:lnTo>
                <a:lnTo>
                  <a:pt x="2402376" y="0"/>
                </a:lnTo>
                <a:lnTo>
                  <a:pt x="3018370" y="1601192"/>
                </a:lnTo>
                <a:lnTo>
                  <a:pt x="123199" y="1740426"/>
                </a:lnTo>
                <a:cubicBezTo>
                  <a:pt x="123199" y="1624398"/>
                  <a:pt x="123200" y="1508369"/>
                  <a:pt x="123200" y="1392341"/>
                </a:cubicBezTo>
                <a:lnTo>
                  <a:pt x="0" y="1392341"/>
                </a:lnTo>
                <a:cubicBezTo>
                  <a:pt x="0" y="1206695"/>
                  <a:pt x="1" y="1021050"/>
                  <a:pt x="1" y="835404"/>
                </a:cubicBezTo>
                <a:close/>
              </a:path>
            </a:pathLst>
          </a:cu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071001-110310-svr-sbw-size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/>
          <a:stretch>
            <a:fillRect/>
          </a:stretch>
        </p:blipFill>
        <p:spPr>
          <a:xfrm>
            <a:off x="386999" y="0"/>
            <a:ext cx="8370000" cy="6857999"/>
          </a:xfrm>
          <a:prstGeom prst="rect">
            <a:avLst/>
          </a:prstGeom>
        </p:spPr>
      </p:pic>
      <p:sp>
        <p:nvSpPr>
          <p:cNvPr id="3" name="TextBox 2"/>
          <p:cNvSpPr txBox="1"/>
          <p:nvPr>
            <p:custDataLst>
              <p:tags r:id="rId3"/>
            </p:custDataLst>
          </p:nvPr>
        </p:nvSpPr>
        <p:spPr>
          <a:xfrm>
            <a:off x="4724401" y="4863405"/>
            <a:ext cx="4191000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FF00"/>
                </a:solidFill>
              </a:rPr>
              <a:t>Warning Process Evaluation</a:t>
            </a:r>
          </a:p>
          <a:p>
            <a:r>
              <a:rPr lang="en-US" sz="2800" dirty="0" smtClean="0"/>
              <a:t>Whoa, what happened?</a:t>
            </a:r>
          </a:p>
        </p:txBody>
      </p:sp>
      <p:sp>
        <p:nvSpPr>
          <p:cNvPr id="14" name="Freeform 13"/>
          <p:cNvSpPr/>
          <p:nvPr>
            <p:custDataLst>
              <p:tags r:id="rId4"/>
            </p:custDataLst>
          </p:nvPr>
        </p:nvSpPr>
        <p:spPr>
          <a:xfrm>
            <a:off x="2895599" y="2286000"/>
            <a:ext cx="3733801" cy="1905000"/>
          </a:xfrm>
          <a:custGeom>
            <a:avLst/>
            <a:gdLst>
              <a:gd name="connsiteX0" fmla="*/ 0 w 3460653"/>
              <a:gd name="connsiteY0" fmla="*/ 1294227 h 2715064"/>
              <a:gd name="connsiteX1" fmla="*/ 2686930 w 3460653"/>
              <a:gd name="connsiteY1" fmla="*/ 0 h 2715064"/>
              <a:gd name="connsiteX2" fmla="*/ 3460653 w 3460653"/>
              <a:gd name="connsiteY2" fmla="*/ 1730326 h 2715064"/>
              <a:gd name="connsiteX3" fmla="*/ 422031 w 3460653"/>
              <a:gd name="connsiteY3" fmla="*/ 2715064 h 2715064"/>
              <a:gd name="connsiteX4" fmla="*/ 0 w 3460653"/>
              <a:gd name="connsiteY4" fmla="*/ 1294227 h 2715064"/>
              <a:gd name="connsiteX0" fmla="*/ 0 w 3460653"/>
              <a:gd name="connsiteY0" fmla="*/ 1294227 h 2366979"/>
              <a:gd name="connsiteX1" fmla="*/ 2686930 w 3460653"/>
              <a:gd name="connsiteY1" fmla="*/ 0 h 2366979"/>
              <a:gd name="connsiteX2" fmla="*/ 3460653 w 3460653"/>
              <a:gd name="connsiteY2" fmla="*/ 1730326 h 2366979"/>
              <a:gd name="connsiteX3" fmla="*/ 391772 w 3460653"/>
              <a:gd name="connsiteY3" fmla="*/ 2366979 h 2366979"/>
              <a:gd name="connsiteX4" fmla="*/ 0 w 3460653"/>
              <a:gd name="connsiteY4" fmla="*/ 1294227 h 2366979"/>
              <a:gd name="connsiteX0" fmla="*/ 0 w 3264767"/>
              <a:gd name="connsiteY0" fmla="*/ 1601192 h 2366979"/>
              <a:gd name="connsiteX1" fmla="*/ 2491044 w 3264767"/>
              <a:gd name="connsiteY1" fmla="*/ 0 h 2366979"/>
              <a:gd name="connsiteX2" fmla="*/ 3264767 w 3264767"/>
              <a:gd name="connsiteY2" fmla="*/ 1730326 h 2366979"/>
              <a:gd name="connsiteX3" fmla="*/ 195886 w 3264767"/>
              <a:gd name="connsiteY3" fmla="*/ 2366979 h 2366979"/>
              <a:gd name="connsiteX4" fmla="*/ 0 w 3264767"/>
              <a:gd name="connsiteY4" fmla="*/ 1601192 h 2366979"/>
              <a:gd name="connsiteX0" fmla="*/ 0 w 3264767"/>
              <a:gd name="connsiteY0" fmla="*/ 1601192 h 2366979"/>
              <a:gd name="connsiteX1" fmla="*/ 2491044 w 3264767"/>
              <a:gd name="connsiteY1" fmla="*/ 0 h 2366979"/>
              <a:gd name="connsiteX2" fmla="*/ 3264767 w 3264767"/>
              <a:gd name="connsiteY2" fmla="*/ 2227745 h 2366979"/>
              <a:gd name="connsiteX3" fmla="*/ 195886 w 3264767"/>
              <a:gd name="connsiteY3" fmla="*/ 2366979 h 2366979"/>
              <a:gd name="connsiteX4" fmla="*/ 0 w 3264767"/>
              <a:gd name="connsiteY4" fmla="*/ 1601192 h 2366979"/>
              <a:gd name="connsiteX0" fmla="*/ 0 w 3264767"/>
              <a:gd name="connsiteY0" fmla="*/ 1322724 h 2088511"/>
              <a:gd name="connsiteX1" fmla="*/ 2546518 w 3264767"/>
              <a:gd name="connsiteY1" fmla="*/ 0 h 2088511"/>
              <a:gd name="connsiteX2" fmla="*/ 3264767 w 3264767"/>
              <a:gd name="connsiteY2" fmla="*/ 1949277 h 2088511"/>
              <a:gd name="connsiteX3" fmla="*/ 195886 w 3264767"/>
              <a:gd name="connsiteY3" fmla="*/ 2088511 h 2088511"/>
              <a:gd name="connsiteX4" fmla="*/ 0 w 3264767"/>
              <a:gd name="connsiteY4" fmla="*/ 1322724 h 2088511"/>
              <a:gd name="connsiteX0" fmla="*/ 0 w 3264767"/>
              <a:gd name="connsiteY0" fmla="*/ 974639 h 1740426"/>
              <a:gd name="connsiteX1" fmla="*/ 2648773 w 3264767"/>
              <a:gd name="connsiteY1" fmla="*/ 0 h 1740426"/>
              <a:gd name="connsiteX2" fmla="*/ 3264767 w 3264767"/>
              <a:gd name="connsiteY2" fmla="*/ 1601192 h 1740426"/>
              <a:gd name="connsiteX3" fmla="*/ 195886 w 3264767"/>
              <a:gd name="connsiteY3" fmla="*/ 1740426 h 1740426"/>
              <a:gd name="connsiteX4" fmla="*/ 0 w 3264767"/>
              <a:gd name="connsiteY4" fmla="*/ 974639 h 1740426"/>
              <a:gd name="connsiteX0" fmla="*/ 0 w 3264767"/>
              <a:gd name="connsiteY0" fmla="*/ 974639 h 1740426"/>
              <a:gd name="connsiteX1" fmla="*/ 2648773 w 3264767"/>
              <a:gd name="connsiteY1" fmla="*/ 0 h 1740426"/>
              <a:gd name="connsiteX2" fmla="*/ 3264767 w 3264767"/>
              <a:gd name="connsiteY2" fmla="*/ 1601192 h 1740426"/>
              <a:gd name="connsiteX3" fmla="*/ 195886 w 3264767"/>
              <a:gd name="connsiteY3" fmla="*/ 1740426 h 1740426"/>
              <a:gd name="connsiteX4" fmla="*/ 0 w 3264767"/>
              <a:gd name="connsiteY4" fmla="*/ 974639 h 1740426"/>
              <a:gd name="connsiteX0" fmla="*/ 0 w 3264767"/>
              <a:gd name="connsiteY0" fmla="*/ 974639 h 1740426"/>
              <a:gd name="connsiteX1" fmla="*/ 1885888 w 3264767"/>
              <a:gd name="connsiteY1" fmla="*/ 289178 h 1740426"/>
              <a:gd name="connsiteX2" fmla="*/ 2648773 w 3264767"/>
              <a:gd name="connsiteY2" fmla="*/ 0 h 1740426"/>
              <a:gd name="connsiteX3" fmla="*/ 3264767 w 3264767"/>
              <a:gd name="connsiteY3" fmla="*/ 1601192 h 1740426"/>
              <a:gd name="connsiteX4" fmla="*/ 195886 w 3264767"/>
              <a:gd name="connsiteY4" fmla="*/ 1740426 h 1740426"/>
              <a:gd name="connsiteX5" fmla="*/ 0 w 3264767"/>
              <a:gd name="connsiteY5" fmla="*/ 974639 h 1740426"/>
              <a:gd name="connsiteX0" fmla="*/ 0 w 3264767"/>
              <a:gd name="connsiteY0" fmla="*/ 974639 h 1740426"/>
              <a:gd name="connsiteX1" fmla="*/ 1971180 w 3264767"/>
              <a:gd name="connsiteY1" fmla="*/ 0 h 1740426"/>
              <a:gd name="connsiteX2" fmla="*/ 2648773 w 3264767"/>
              <a:gd name="connsiteY2" fmla="*/ 0 h 1740426"/>
              <a:gd name="connsiteX3" fmla="*/ 3264767 w 3264767"/>
              <a:gd name="connsiteY3" fmla="*/ 1601192 h 1740426"/>
              <a:gd name="connsiteX4" fmla="*/ 195886 w 3264767"/>
              <a:gd name="connsiteY4" fmla="*/ 1740426 h 1740426"/>
              <a:gd name="connsiteX5" fmla="*/ 0 w 3264767"/>
              <a:gd name="connsiteY5" fmla="*/ 974639 h 1740426"/>
              <a:gd name="connsiteX0" fmla="*/ 50512 w 3068881"/>
              <a:gd name="connsiteY0" fmla="*/ 835404 h 1740426"/>
              <a:gd name="connsiteX1" fmla="*/ 1775294 w 3068881"/>
              <a:gd name="connsiteY1" fmla="*/ 0 h 1740426"/>
              <a:gd name="connsiteX2" fmla="*/ 2452887 w 3068881"/>
              <a:gd name="connsiteY2" fmla="*/ 0 h 1740426"/>
              <a:gd name="connsiteX3" fmla="*/ 3068881 w 3068881"/>
              <a:gd name="connsiteY3" fmla="*/ 1601192 h 1740426"/>
              <a:gd name="connsiteX4" fmla="*/ 0 w 3068881"/>
              <a:gd name="connsiteY4" fmla="*/ 1740426 h 1740426"/>
              <a:gd name="connsiteX5" fmla="*/ 50512 w 3068881"/>
              <a:gd name="connsiteY5" fmla="*/ 835404 h 1740426"/>
              <a:gd name="connsiteX0" fmla="*/ 50512 w 3068881"/>
              <a:gd name="connsiteY0" fmla="*/ 835404 h 1740426"/>
              <a:gd name="connsiteX1" fmla="*/ 1775294 w 3068881"/>
              <a:gd name="connsiteY1" fmla="*/ 0 h 1740426"/>
              <a:gd name="connsiteX2" fmla="*/ 2452887 w 3068881"/>
              <a:gd name="connsiteY2" fmla="*/ 0 h 1740426"/>
              <a:gd name="connsiteX3" fmla="*/ 3068881 w 3068881"/>
              <a:gd name="connsiteY3" fmla="*/ 1601192 h 1740426"/>
              <a:gd name="connsiteX4" fmla="*/ 0 w 3068881"/>
              <a:gd name="connsiteY4" fmla="*/ 1740426 h 1740426"/>
              <a:gd name="connsiteX5" fmla="*/ 6918 w 3068881"/>
              <a:gd name="connsiteY5" fmla="*/ 1394483 h 1740426"/>
              <a:gd name="connsiteX6" fmla="*/ 50512 w 3068881"/>
              <a:gd name="connsiteY6" fmla="*/ 835404 h 1740426"/>
              <a:gd name="connsiteX0" fmla="*/ 66339 w 3084708"/>
              <a:gd name="connsiteY0" fmla="*/ 835404 h 1740426"/>
              <a:gd name="connsiteX1" fmla="*/ 1791121 w 3084708"/>
              <a:gd name="connsiteY1" fmla="*/ 0 h 1740426"/>
              <a:gd name="connsiteX2" fmla="*/ 2468714 w 3084708"/>
              <a:gd name="connsiteY2" fmla="*/ 0 h 1740426"/>
              <a:gd name="connsiteX3" fmla="*/ 3084708 w 3084708"/>
              <a:gd name="connsiteY3" fmla="*/ 1601192 h 1740426"/>
              <a:gd name="connsiteX4" fmla="*/ 15827 w 3084708"/>
              <a:gd name="connsiteY4" fmla="*/ 1740426 h 1740426"/>
              <a:gd name="connsiteX5" fmla="*/ 22745 w 3084708"/>
              <a:gd name="connsiteY5" fmla="*/ 1394483 h 1740426"/>
              <a:gd name="connsiteX6" fmla="*/ 0 w 3084708"/>
              <a:gd name="connsiteY6" fmla="*/ 1471597 h 1740426"/>
              <a:gd name="connsiteX7" fmla="*/ 66339 w 3084708"/>
              <a:gd name="connsiteY7" fmla="*/ 835404 h 1740426"/>
              <a:gd name="connsiteX0" fmla="*/ 50512 w 3068881"/>
              <a:gd name="connsiteY0" fmla="*/ 835404 h 1740426"/>
              <a:gd name="connsiteX1" fmla="*/ 1775294 w 3068881"/>
              <a:gd name="connsiteY1" fmla="*/ 0 h 1740426"/>
              <a:gd name="connsiteX2" fmla="*/ 2452887 w 3068881"/>
              <a:gd name="connsiteY2" fmla="*/ 0 h 1740426"/>
              <a:gd name="connsiteX3" fmla="*/ 3068881 w 3068881"/>
              <a:gd name="connsiteY3" fmla="*/ 1601192 h 1740426"/>
              <a:gd name="connsiteX4" fmla="*/ 0 w 3068881"/>
              <a:gd name="connsiteY4" fmla="*/ 1740426 h 1740426"/>
              <a:gd name="connsiteX5" fmla="*/ 6918 w 3068881"/>
              <a:gd name="connsiteY5" fmla="*/ 1394483 h 1740426"/>
              <a:gd name="connsiteX6" fmla="*/ 50511 w 3068881"/>
              <a:gd name="connsiteY6" fmla="*/ 1392341 h 1740426"/>
              <a:gd name="connsiteX7" fmla="*/ 50512 w 3068881"/>
              <a:gd name="connsiteY7" fmla="*/ 835404 h 1740426"/>
              <a:gd name="connsiteX0" fmla="*/ 50512 w 3068881"/>
              <a:gd name="connsiteY0" fmla="*/ 835404 h 1740426"/>
              <a:gd name="connsiteX1" fmla="*/ 1775294 w 3068881"/>
              <a:gd name="connsiteY1" fmla="*/ 0 h 1740426"/>
              <a:gd name="connsiteX2" fmla="*/ 2452887 w 3068881"/>
              <a:gd name="connsiteY2" fmla="*/ 0 h 1740426"/>
              <a:gd name="connsiteX3" fmla="*/ 3068881 w 3068881"/>
              <a:gd name="connsiteY3" fmla="*/ 1601192 h 1740426"/>
              <a:gd name="connsiteX4" fmla="*/ 0 w 3068881"/>
              <a:gd name="connsiteY4" fmla="*/ 1740426 h 1740426"/>
              <a:gd name="connsiteX5" fmla="*/ 235310 w 3068881"/>
              <a:gd name="connsiteY5" fmla="*/ 1392341 h 1740426"/>
              <a:gd name="connsiteX6" fmla="*/ 50511 w 3068881"/>
              <a:gd name="connsiteY6" fmla="*/ 1392341 h 1740426"/>
              <a:gd name="connsiteX7" fmla="*/ 50512 w 3068881"/>
              <a:gd name="connsiteY7" fmla="*/ 835404 h 1740426"/>
              <a:gd name="connsiteX0" fmla="*/ 1 w 3018370"/>
              <a:gd name="connsiteY0" fmla="*/ 835404 h 1740426"/>
              <a:gd name="connsiteX1" fmla="*/ 1724783 w 3018370"/>
              <a:gd name="connsiteY1" fmla="*/ 0 h 1740426"/>
              <a:gd name="connsiteX2" fmla="*/ 2402376 w 3018370"/>
              <a:gd name="connsiteY2" fmla="*/ 0 h 1740426"/>
              <a:gd name="connsiteX3" fmla="*/ 3018370 w 3018370"/>
              <a:gd name="connsiteY3" fmla="*/ 1601192 h 1740426"/>
              <a:gd name="connsiteX4" fmla="*/ 123199 w 3018370"/>
              <a:gd name="connsiteY4" fmla="*/ 1740426 h 1740426"/>
              <a:gd name="connsiteX5" fmla="*/ 184799 w 3018370"/>
              <a:gd name="connsiteY5" fmla="*/ 1392341 h 1740426"/>
              <a:gd name="connsiteX6" fmla="*/ 0 w 3018370"/>
              <a:gd name="connsiteY6" fmla="*/ 1392341 h 1740426"/>
              <a:gd name="connsiteX7" fmla="*/ 1 w 3018370"/>
              <a:gd name="connsiteY7" fmla="*/ 835404 h 1740426"/>
              <a:gd name="connsiteX0" fmla="*/ 1 w 3018370"/>
              <a:gd name="connsiteY0" fmla="*/ 835404 h 1740426"/>
              <a:gd name="connsiteX1" fmla="*/ 1724783 w 3018370"/>
              <a:gd name="connsiteY1" fmla="*/ 0 h 1740426"/>
              <a:gd name="connsiteX2" fmla="*/ 2402376 w 3018370"/>
              <a:gd name="connsiteY2" fmla="*/ 0 h 1740426"/>
              <a:gd name="connsiteX3" fmla="*/ 3018370 w 3018370"/>
              <a:gd name="connsiteY3" fmla="*/ 1601192 h 1740426"/>
              <a:gd name="connsiteX4" fmla="*/ 123199 w 3018370"/>
              <a:gd name="connsiteY4" fmla="*/ 1740426 h 1740426"/>
              <a:gd name="connsiteX5" fmla="*/ 123200 w 3018370"/>
              <a:gd name="connsiteY5" fmla="*/ 1392341 h 1740426"/>
              <a:gd name="connsiteX6" fmla="*/ 0 w 3018370"/>
              <a:gd name="connsiteY6" fmla="*/ 1392341 h 1740426"/>
              <a:gd name="connsiteX7" fmla="*/ 1 w 3018370"/>
              <a:gd name="connsiteY7" fmla="*/ 835404 h 1740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18370" h="1740426">
                <a:moveTo>
                  <a:pt x="1" y="835404"/>
                </a:moveTo>
                <a:lnTo>
                  <a:pt x="1724783" y="0"/>
                </a:lnTo>
                <a:lnTo>
                  <a:pt x="2402376" y="0"/>
                </a:lnTo>
                <a:lnTo>
                  <a:pt x="3018370" y="1601192"/>
                </a:lnTo>
                <a:lnTo>
                  <a:pt x="123199" y="1740426"/>
                </a:lnTo>
                <a:cubicBezTo>
                  <a:pt x="123199" y="1624398"/>
                  <a:pt x="123200" y="1508369"/>
                  <a:pt x="123200" y="1392341"/>
                </a:cubicBezTo>
                <a:lnTo>
                  <a:pt x="0" y="1392341"/>
                </a:lnTo>
                <a:cubicBezTo>
                  <a:pt x="0" y="1206695"/>
                  <a:pt x="1" y="1021050"/>
                  <a:pt x="1" y="835404"/>
                </a:cubicBezTo>
                <a:close/>
              </a:path>
            </a:pathLst>
          </a:cu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pic>
        <p:nvPicPr>
          <p:cNvPr id="13" name="Content Placeholder 3" descr="SBW-main2.jpg"/>
          <p:cNvPicPr>
            <a:picLocks noGrp="1" noChangeAspect="1"/>
          </p:cNvPicPr>
          <p:nvPr>
            <p:ph idx="1"/>
            <p:custDataLst>
              <p:tags r:id="rId5"/>
            </p:custDataLst>
          </p:nvPr>
        </p:nvPicPr>
        <p:blipFill>
          <a:blip r:embed="rId8" cstate="print"/>
          <a:stretch>
            <a:fillRect/>
          </a:stretch>
        </p:blipFill>
        <p:spPr>
          <a:xfrm>
            <a:off x="6400800" y="228600"/>
            <a:ext cx="2502031" cy="2971800"/>
          </a:xfr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457200" y="28956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Darn it </a:t>
            </a:r>
            <a:r>
              <a:rPr lang="en-US" dirty="0" err="1" smtClean="0"/>
              <a:t>daryl</a:t>
            </a:r>
            <a:r>
              <a:rPr lang="en-US" dirty="0" smtClean="0"/>
              <a:t>, </a:t>
            </a:r>
            <a:br>
              <a:rPr lang="en-US" dirty="0" smtClean="0"/>
            </a:br>
            <a:r>
              <a:rPr lang="en-US" dirty="0" smtClean="0"/>
              <a:t>I came here for stats (or free food), </a:t>
            </a:r>
            <a:br>
              <a:rPr lang="en-US" dirty="0" smtClean="0"/>
            </a:br>
            <a:r>
              <a:rPr lang="en-US" dirty="0" smtClean="0"/>
              <a:t>not altruistic hyperbole.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72933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 smtClean="0"/>
              <a:t>NWS </a:t>
            </a:r>
            <a:r>
              <a:rPr lang="en-US" b="1" dirty="0" smtClean="0">
                <a:solidFill>
                  <a:srgbClr val="FFFF00"/>
                </a:solidFill>
              </a:rPr>
              <a:t>County</a:t>
            </a:r>
            <a:r>
              <a:rPr lang="en-US" dirty="0" smtClean="0"/>
              <a:t> SVR/TOR Warnings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172447100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sp>
        <p:nvSpPr>
          <p:cNvPr id="7" name="Right Arrow 6"/>
          <p:cNvSpPr/>
          <p:nvPr>
            <p:custDataLst>
              <p:tags r:id="rId4"/>
            </p:custDataLst>
          </p:nvPr>
        </p:nvSpPr>
        <p:spPr>
          <a:xfrm rot="3600000">
            <a:off x="2969656" y="3295308"/>
            <a:ext cx="884958" cy="5231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>
            <p:custDataLst>
              <p:tags r:id="rId5"/>
            </p:custDataLst>
          </p:nvPr>
        </p:nvSpPr>
        <p:spPr>
          <a:xfrm rot="3600000">
            <a:off x="5948889" y="1700212"/>
            <a:ext cx="884958" cy="5231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>
            <p:custDataLst>
              <p:tags r:id="rId6"/>
            </p:custDataLst>
          </p:nvPr>
        </p:nvSpPr>
        <p:spPr>
          <a:xfrm>
            <a:off x="2362200" y="2895600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NEXRAD</a:t>
            </a:r>
            <a:endParaRPr lang="en-US" dirty="0"/>
          </a:p>
        </p:txBody>
      </p:sp>
      <p:sp>
        <p:nvSpPr>
          <p:cNvPr id="11" name="TextBox 10"/>
          <p:cNvSpPr txBox="1"/>
          <p:nvPr>
            <p:custDataLst>
              <p:tags r:id="rId7"/>
            </p:custDataLst>
          </p:nvPr>
        </p:nvSpPr>
        <p:spPr>
          <a:xfrm>
            <a:off x="4038600" y="1219200"/>
            <a:ext cx="2303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Storm Based Warnings</a:t>
            </a:r>
            <a:endParaRPr lang="en-US" dirty="0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 smtClean="0"/>
              <a:t>1 Oct 2007, warnings changed</a:t>
            </a:r>
            <a:endParaRPr lang="en-US" dirty="0"/>
          </a:p>
        </p:txBody>
      </p:sp>
      <p:pic>
        <p:nvPicPr>
          <p:cNvPr id="4" name="Content Placeholder 3" descr="SBW-main2.jpg"/>
          <p:cNvPicPr>
            <a:picLocks noGrp="1" noChangeAspect="1"/>
          </p:cNvPicPr>
          <p:nvPr>
            <p:ph idx="1"/>
            <p:custDataLst>
              <p:tags r:id="rId3"/>
            </p:custDataLst>
          </p:nvPr>
        </p:nvPicPr>
        <p:blipFill>
          <a:blip r:embed="rId8" cstate="print"/>
          <a:stretch>
            <a:fillRect/>
          </a:stretch>
        </p:blipFill>
        <p:spPr>
          <a:xfrm>
            <a:off x="4724400" y="2281334"/>
            <a:ext cx="3352800" cy="3982305"/>
          </a:xfrm>
        </p:spPr>
      </p:pic>
      <p:pic>
        <p:nvPicPr>
          <p:cNvPr id="5" name="Picture 4" descr="SBW-main.jp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/>
          <a:stretch>
            <a:fillRect/>
          </a:stretch>
        </p:blipFill>
        <p:spPr>
          <a:xfrm>
            <a:off x="980977" y="2279622"/>
            <a:ext cx="3133823" cy="4044978"/>
          </a:xfrm>
          <a:prstGeom prst="rect">
            <a:avLst/>
          </a:prstGeom>
        </p:spPr>
      </p:pic>
      <p:sp>
        <p:nvSpPr>
          <p:cNvPr id="6" name="TextBox 5"/>
          <p:cNvSpPr txBox="1"/>
          <p:nvPr>
            <p:custDataLst>
              <p:tags r:id="rId5"/>
            </p:custDataLst>
          </p:nvPr>
        </p:nvSpPr>
        <p:spPr>
          <a:xfrm>
            <a:off x="1981200" y="1219201"/>
            <a:ext cx="49083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http://www.weather.gov/sbwarnings/</a:t>
            </a:r>
          </a:p>
          <a:p>
            <a:endParaRPr lang="en-US" sz="2400" dirty="0"/>
          </a:p>
        </p:txBody>
      </p:sp>
      <p:sp>
        <p:nvSpPr>
          <p:cNvPr id="7" name="TextBox 6"/>
          <p:cNvSpPr txBox="1"/>
          <p:nvPr>
            <p:custDataLst>
              <p:tags r:id="rId6"/>
            </p:custDataLst>
          </p:nvPr>
        </p:nvSpPr>
        <p:spPr>
          <a:xfrm>
            <a:off x="1143000" y="1600200"/>
            <a:ext cx="701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“Storm-Based Warnings show the specific meteorological or hydrological threat area and </a:t>
            </a:r>
            <a:r>
              <a:rPr lang="en-US" dirty="0" smtClean="0">
                <a:solidFill>
                  <a:srgbClr val="FFFF00"/>
                </a:solidFill>
              </a:rPr>
              <a:t>are not restricted to geopolitical boundaries</a:t>
            </a:r>
            <a:r>
              <a:rPr lang="en-US" dirty="0" smtClean="0"/>
              <a:t>.”</a:t>
            </a:r>
            <a:endParaRPr lang="en-US" dirty="0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457200" y="1524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But what actually changed?</a:t>
            </a:r>
            <a:br>
              <a:rPr lang="en-US" dirty="0" smtClean="0"/>
            </a:br>
            <a:r>
              <a:rPr lang="en-US" dirty="0" smtClean="0"/>
              <a:t>NWS: Ignore the red, use the yellow</a:t>
            </a:r>
            <a:endParaRPr lang="en-US" dirty="0"/>
          </a:p>
        </p:txBody>
      </p:sp>
      <p:sp>
        <p:nvSpPr>
          <p:cNvPr id="4" name="TextBox 3"/>
          <p:cNvSpPr txBox="1"/>
          <p:nvPr>
            <p:custDataLst>
              <p:tags r:id="rId3"/>
            </p:custDataLst>
          </p:nvPr>
        </p:nvSpPr>
        <p:spPr>
          <a:xfrm>
            <a:off x="685800" y="1295401"/>
            <a:ext cx="7924800" cy="4952999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r>
              <a:rPr lang="en-US" sz="900" dirty="0" smtClean="0">
                <a:latin typeface="Miriam Fixed" pitchFamily="49" charset="-79"/>
                <a:cs typeface="Miriam Fixed" pitchFamily="49" charset="-79"/>
              </a:rPr>
              <a:t>291 </a:t>
            </a:r>
          </a:p>
          <a:p>
            <a:r>
              <a:rPr lang="en-US" sz="900" dirty="0" smtClean="0">
                <a:latin typeface="Miriam Fixed" pitchFamily="49" charset="-79"/>
                <a:cs typeface="Miriam Fixed" pitchFamily="49" charset="-79"/>
              </a:rPr>
              <a:t>WUUS53 KDMX 182302</a:t>
            </a:r>
          </a:p>
          <a:p>
            <a:r>
              <a:rPr lang="en-US" sz="900" dirty="0" smtClean="0">
                <a:latin typeface="Miriam Fixed" pitchFamily="49" charset="-79"/>
                <a:cs typeface="Miriam Fixed" pitchFamily="49" charset="-79"/>
              </a:rPr>
              <a:t>SVRDMX</a:t>
            </a:r>
          </a:p>
          <a:p>
            <a:r>
              <a:rPr lang="en-US" sz="900" dirty="0" smtClean="0">
                <a:solidFill>
                  <a:srgbClr val="FF0000"/>
                </a:solidFill>
                <a:latin typeface="Miriam Fixed" pitchFamily="49" charset="-79"/>
                <a:cs typeface="Miriam Fixed" pitchFamily="49" charset="-79"/>
              </a:rPr>
              <a:t>IAC007-117-125-135-181-182345-</a:t>
            </a:r>
          </a:p>
          <a:p>
            <a:r>
              <a:rPr lang="en-US" sz="900" dirty="0" smtClean="0">
                <a:solidFill>
                  <a:srgbClr val="FF0000"/>
                </a:solidFill>
                <a:latin typeface="Miriam Fixed" pitchFamily="49" charset="-79"/>
                <a:cs typeface="Miriam Fixed" pitchFamily="49" charset="-79"/>
              </a:rPr>
              <a:t>/O.NEW.KDMX.SV.W.0171.100618T2302Z-100618T2345Z/</a:t>
            </a:r>
          </a:p>
          <a:p>
            <a:endParaRPr lang="en-US" sz="900" dirty="0" smtClean="0">
              <a:latin typeface="Miriam Fixed" pitchFamily="49" charset="-79"/>
              <a:cs typeface="Miriam Fixed" pitchFamily="49" charset="-79"/>
            </a:endParaRPr>
          </a:p>
          <a:p>
            <a:r>
              <a:rPr lang="en-US" sz="900" dirty="0" smtClean="0">
                <a:latin typeface="Miriam Fixed" pitchFamily="49" charset="-79"/>
                <a:cs typeface="Miriam Fixed" pitchFamily="49" charset="-79"/>
              </a:rPr>
              <a:t>BULLETIN - IMMEDIATE BROADCAST REQUESTED</a:t>
            </a:r>
          </a:p>
          <a:p>
            <a:r>
              <a:rPr lang="en-US" sz="900" dirty="0" smtClean="0">
                <a:latin typeface="Miriam Fixed" pitchFamily="49" charset="-79"/>
                <a:cs typeface="Miriam Fixed" pitchFamily="49" charset="-79"/>
              </a:rPr>
              <a:t>SEVERE THUNDERSTORM WARNING</a:t>
            </a:r>
          </a:p>
          <a:p>
            <a:r>
              <a:rPr lang="en-US" sz="900" dirty="0" smtClean="0">
                <a:latin typeface="Miriam Fixed" pitchFamily="49" charset="-79"/>
                <a:cs typeface="Miriam Fixed" pitchFamily="49" charset="-79"/>
              </a:rPr>
              <a:t>NATIONAL WEATHER SERVICE DES MOINES IA</a:t>
            </a:r>
          </a:p>
          <a:p>
            <a:r>
              <a:rPr lang="en-US" sz="900" dirty="0" smtClean="0">
                <a:latin typeface="Miriam Fixed" pitchFamily="49" charset="-79"/>
                <a:cs typeface="Miriam Fixed" pitchFamily="49" charset="-79"/>
              </a:rPr>
              <a:t>602 PM CDT FRI JUN 18 2010</a:t>
            </a:r>
          </a:p>
          <a:p>
            <a:endParaRPr lang="en-US" sz="900" dirty="0" smtClean="0">
              <a:latin typeface="Miriam Fixed" pitchFamily="49" charset="-79"/>
              <a:cs typeface="Miriam Fixed" pitchFamily="49" charset="-79"/>
            </a:endParaRPr>
          </a:p>
          <a:p>
            <a:r>
              <a:rPr lang="en-US" sz="900" dirty="0" smtClean="0">
                <a:latin typeface="Miriam Fixed" pitchFamily="49" charset="-79"/>
                <a:cs typeface="Miriam Fixed" pitchFamily="49" charset="-79"/>
              </a:rPr>
              <a:t>THE NATIONAL WEATHER SERVICE IN DES MOINES HAS ISSUED A</a:t>
            </a:r>
          </a:p>
          <a:p>
            <a:endParaRPr lang="en-US" sz="900" dirty="0" smtClean="0">
              <a:latin typeface="Miriam Fixed" pitchFamily="49" charset="-79"/>
              <a:cs typeface="Miriam Fixed" pitchFamily="49" charset="-79"/>
            </a:endParaRPr>
          </a:p>
          <a:p>
            <a:r>
              <a:rPr lang="en-US" sz="900" dirty="0" smtClean="0">
                <a:solidFill>
                  <a:srgbClr val="FFFF00"/>
                </a:solidFill>
                <a:latin typeface="Miriam Fixed" pitchFamily="49" charset="-79"/>
                <a:cs typeface="Miriam Fixed" pitchFamily="49" charset="-79"/>
              </a:rPr>
              <a:t>*</a:t>
            </a:r>
            <a:r>
              <a:rPr lang="en-US" sz="900" dirty="0" smtClean="0">
                <a:solidFill>
                  <a:srgbClr val="FF0000"/>
                </a:solidFill>
                <a:latin typeface="Miriam Fixed" pitchFamily="49" charset="-79"/>
                <a:cs typeface="Miriam Fixed" pitchFamily="49" charset="-79"/>
              </a:rPr>
              <a:t> SEVERE THUNDERSTORM WARNING FOR...</a:t>
            </a:r>
          </a:p>
          <a:p>
            <a:r>
              <a:rPr lang="en-US" sz="900" dirty="0" smtClean="0">
                <a:solidFill>
                  <a:srgbClr val="FF0000"/>
                </a:solidFill>
                <a:latin typeface="Miriam Fixed" pitchFamily="49" charset="-79"/>
                <a:cs typeface="Miriam Fixed" pitchFamily="49" charset="-79"/>
              </a:rPr>
              <a:t>  NORTHWESTERN APPANOOSE COUNTY IN SOUTH CENTRAL IOWA...</a:t>
            </a:r>
          </a:p>
          <a:p>
            <a:r>
              <a:rPr lang="en-US" sz="900" dirty="0" smtClean="0">
                <a:solidFill>
                  <a:srgbClr val="FF0000"/>
                </a:solidFill>
                <a:latin typeface="Miriam Fixed" pitchFamily="49" charset="-79"/>
                <a:cs typeface="Miriam Fixed" pitchFamily="49" charset="-79"/>
              </a:rPr>
              <a:t>  NORTHEASTERN LUCAS COUNTY IN SOUTH CENTRAL IOWA...</a:t>
            </a:r>
          </a:p>
          <a:p>
            <a:r>
              <a:rPr lang="en-US" sz="900" dirty="0" smtClean="0">
                <a:solidFill>
                  <a:srgbClr val="FF0000"/>
                </a:solidFill>
                <a:latin typeface="Miriam Fixed" pitchFamily="49" charset="-79"/>
                <a:cs typeface="Miriam Fixed" pitchFamily="49" charset="-79"/>
              </a:rPr>
              <a:t>  SOUTHWESTERN MARION COUNTY IN SOUTH CENTRAL IOWA...</a:t>
            </a:r>
          </a:p>
          <a:p>
            <a:r>
              <a:rPr lang="en-US" sz="900" dirty="0" smtClean="0">
                <a:solidFill>
                  <a:srgbClr val="FF0000"/>
                </a:solidFill>
                <a:latin typeface="Miriam Fixed" pitchFamily="49" charset="-79"/>
                <a:cs typeface="Miriam Fixed" pitchFamily="49" charset="-79"/>
              </a:rPr>
              <a:t>  MONROE COUNTY IN SOUTH CENTRAL IOWA...</a:t>
            </a:r>
          </a:p>
          <a:p>
            <a:r>
              <a:rPr lang="en-US" sz="900" dirty="0" smtClean="0">
                <a:solidFill>
                  <a:srgbClr val="FF0000"/>
                </a:solidFill>
                <a:latin typeface="Miriam Fixed" pitchFamily="49" charset="-79"/>
                <a:cs typeface="Miriam Fixed" pitchFamily="49" charset="-79"/>
              </a:rPr>
              <a:t>  SOUTHEASTERN WARREN COUNTY IN SOUTH CENTRAL IOWA...</a:t>
            </a:r>
          </a:p>
          <a:p>
            <a:endParaRPr lang="en-US" sz="900" dirty="0" smtClean="0">
              <a:latin typeface="Miriam Fixed" pitchFamily="49" charset="-79"/>
              <a:cs typeface="Miriam Fixed" pitchFamily="49" charset="-79"/>
            </a:endParaRPr>
          </a:p>
          <a:p>
            <a:r>
              <a:rPr lang="en-US" sz="900" dirty="0" smtClean="0">
                <a:latin typeface="Miriam Fixed" pitchFamily="49" charset="-79"/>
                <a:cs typeface="Miriam Fixed" pitchFamily="49" charset="-79"/>
              </a:rPr>
              <a:t>* UNTIL 645 PM CDT</a:t>
            </a:r>
          </a:p>
          <a:p>
            <a:endParaRPr lang="en-US" sz="900" dirty="0" smtClean="0">
              <a:latin typeface="Miriam Fixed" pitchFamily="49" charset="-79"/>
              <a:cs typeface="Miriam Fixed" pitchFamily="49" charset="-79"/>
            </a:endParaRPr>
          </a:p>
          <a:p>
            <a:r>
              <a:rPr lang="en-US" sz="900" dirty="0" smtClean="0">
                <a:latin typeface="Miriam Fixed" pitchFamily="49" charset="-79"/>
                <a:cs typeface="Miriam Fixed" pitchFamily="49" charset="-79"/>
              </a:rPr>
              <a:t>* AT 600 PM CDT...NATIONAL WEATHER SERVICE DOPPLER RADAR INDICATED A</a:t>
            </a:r>
          </a:p>
          <a:p>
            <a:r>
              <a:rPr lang="en-US" sz="900" dirty="0" smtClean="0">
                <a:latin typeface="Miriam Fixed" pitchFamily="49" charset="-79"/>
                <a:cs typeface="Miriam Fixed" pitchFamily="49" charset="-79"/>
              </a:rPr>
              <a:t>  SEVERE THUNDERSTORM CAPABLE OF PRODUCING GOLF BALL SIZE HAIL...AND</a:t>
            </a:r>
          </a:p>
          <a:p>
            <a:r>
              <a:rPr lang="en-US" sz="900" dirty="0" smtClean="0">
                <a:latin typeface="Miriam Fixed" pitchFamily="49" charset="-79"/>
                <a:cs typeface="Miriam Fixed" pitchFamily="49" charset="-79"/>
              </a:rPr>
              <a:t>  DAMAGING WINDS IN EXCESS OF 60 MPH.  THIS STORM WAS LOCATED 10</a:t>
            </a:r>
          </a:p>
          <a:p>
            <a:r>
              <a:rPr lang="en-US" sz="900" dirty="0" smtClean="0">
                <a:latin typeface="Miriam Fixed" pitchFamily="49" charset="-79"/>
                <a:cs typeface="Miriam Fixed" pitchFamily="49" charset="-79"/>
              </a:rPr>
              <a:t>  MILES NORTHEAST OF CHARITON...OR 36 MILES SOUTHEAST OF DES</a:t>
            </a:r>
          </a:p>
          <a:p>
            <a:r>
              <a:rPr lang="en-US" sz="900" dirty="0" smtClean="0">
                <a:latin typeface="Miriam Fixed" pitchFamily="49" charset="-79"/>
                <a:cs typeface="Miriam Fixed" pitchFamily="49" charset="-79"/>
              </a:rPr>
              <a:t>  MOINES...AND MOVING SOUTHEAST AT 30 MPH.</a:t>
            </a:r>
          </a:p>
          <a:p>
            <a:endParaRPr lang="en-US" sz="900" dirty="0" smtClean="0">
              <a:latin typeface="Miriam Fixed" pitchFamily="49" charset="-79"/>
              <a:cs typeface="Miriam Fixed" pitchFamily="49" charset="-79"/>
            </a:endParaRPr>
          </a:p>
          <a:p>
            <a:r>
              <a:rPr lang="en-US" sz="900" dirty="0" smtClean="0">
                <a:latin typeface="Miriam Fixed" pitchFamily="49" charset="-79"/>
                <a:cs typeface="Miriam Fixed" pitchFamily="49" charset="-79"/>
              </a:rPr>
              <a:t>* LOCATIONS IMPACTED INCLUDE...</a:t>
            </a:r>
          </a:p>
          <a:p>
            <a:r>
              <a:rPr lang="en-US" sz="900" dirty="0" smtClean="0">
                <a:latin typeface="Miriam Fixed" pitchFamily="49" charset="-79"/>
                <a:cs typeface="Miriam Fixed" pitchFamily="49" charset="-79"/>
              </a:rPr>
              <a:t>  ALBIA...RUSSELL...MELROSE AND LOVILIA.</a:t>
            </a:r>
          </a:p>
          <a:p>
            <a:endParaRPr lang="en-US" sz="900" dirty="0" smtClean="0">
              <a:latin typeface="Miriam Fixed" pitchFamily="49" charset="-79"/>
              <a:cs typeface="Miriam Fixed" pitchFamily="49" charset="-79"/>
            </a:endParaRPr>
          </a:p>
          <a:p>
            <a:r>
              <a:rPr lang="en-US" sz="900" dirty="0" smtClean="0">
                <a:latin typeface="Miriam Fixed" pitchFamily="49" charset="-79"/>
                <a:cs typeface="Miriam Fixed" pitchFamily="49" charset="-79"/>
              </a:rPr>
              <a:t>PRECAUTIONARY/PREPAREDNESS ACTIONS...</a:t>
            </a:r>
          </a:p>
          <a:p>
            <a:endParaRPr lang="en-US" sz="900" dirty="0" smtClean="0">
              <a:latin typeface="Miriam Fixed" pitchFamily="49" charset="-79"/>
              <a:cs typeface="Miriam Fixed" pitchFamily="49" charset="-79"/>
            </a:endParaRPr>
          </a:p>
          <a:p>
            <a:r>
              <a:rPr lang="en-US" sz="900" dirty="0" smtClean="0">
                <a:latin typeface="Miriam Fixed" pitchFamily="49" charset="-79"/>
                <a:cs typeface="Miriam Fixed" pitchFamily="49" charset="-79"/>
              </a:rPr>
              <a:t>MOVE TO AN INTERIOR ROOM AND STAY AWAY FROM WINDOWS. IF YOU ARE IN A</a:t>
            </a:r>
          </a:p>
          <a:p>
            <a:r>
              <a:rPr lang="en-US" sz="900" dirty="0" smtClean="0">
                <a:latin typeface="Miriam Fixed" pitchFamily="49" charset="-79"/>
                <a:cs typeface="Miriam Fixed" pitchFamily="49" charset="-79"/>
              </a:rPr>
              <a:t>MOBILE HOME...GET OUT NOW...AND SEEK SHELTER IN A REINFORCED</a:t>
            </a:r>
          </a:p>
          <a:p>
            <a:r>
              <a:rPr lang="en-US" sz="900" dirty="0" smtClean="0">
                <a:latin typeface="Miriam Fixed" pitchFamily="49" charset="-79"/>
                <a:cs typeface="Miriam Fixed" pitchFamily="49" charset="-79"/>
              </a:rPr>
              <a:t>BUILDING.</a:t>
            </a:r>
          </a:p>
          <a:p>
            <a:endParaRPr lang="en-US" sz="900" dirty="0" smtClean="0">
              <a:latin typeface="Miriam Fixed" pitchFamily="49" charset="-79"/>
              <a:cs typeface="Miriam Fixed" pitchFamily="49" charset="-79"/>
            </a:endParaRPr>
          </a:p>
          <a:p>
            <a:r>
              <a:rPr lang="en-US" sz="900" dirty="0" smtClean="0">
                <a:latin typeface="Miriam Fixed" pitchFamily="49" charset="-79"/>
                <a:cs typeface="Miriam Fixed" pitchFamily="49" charset="-79"/>
              </a:rPr>
              <a:t>A TORNADO WATCH REMAINS IN EFFECT FOR THE WARNED AREA. SEVERE</a:t>
            </a:r>
          </a:p>
          <a:p>
            <a:r>
              <a:rPr lang="en-US" sz="900" dirty="0" smtClean="0">
                <a:latin typeface="Miriam Fixed" pitchFamily="49" charset="-79"/>
                <a:cs typeface="Miriam Fixed" pitchFamily="49" charset="-79"/>
              </a:rPr>
              <a:t>THUNDERSTORMS CAN PRODUCE TORNADOES WITH LITTLE OR NO WARNING. IF A</a:t>
            </a:r>
          </a:p>
          <a:p>
            <a:r>
              <a:rPr lang="en-US" sz="900" dirty="0" smtClean="0">
                <a:latin typeface="Miriam Fixed" pitchFamily="49" charset="-79"/>
                <a:cs typeface="Miriam Fixed" pitchFamily="49" charset="-79"/>
              </a:rPr>
              <a:t>TORNADO IS SPOTTED...IMMEDIATELY MOVE TO THE BASEMENT OR SMALL</a:t>
            </a:r>
          </a:p>
          <a:p>
            <a:r>
              <a:rPr lang="en-US" sz="900" dirty="0" smtClean="0">
                <a:latin typeface="Miriam Fixed" pitchFamily="49" charset="-79"/>
                <a:cs typeface="Miriam Fixed" pitchFamily="49" charset="-79"/>
              </a:rPr>
              <a:t>INTERIOR ROOM OF A REINFORCED BUILDING.</a:t>
            </a:r>
          </a:p>
          <a:p>
            <a:endParaRPr lang="en-US" sz="900" dirty="0" smtClean="0">
              <a:latin typeface="Miriam Fixed" pitchFamily="49" charset="-79"/>
              <a:cs typeface="Miriam Fixed" pitchFamily="49" charset="-79"/>
            </a:endParaRPr>
          </a:p>
          <a:p>
            <a:r>
              <a:rPr lang="en-US" sz="900" dirty="0" smtClean="0">
                <a:latin typeface="Miriam Fixed" pitchFamily="49" charset="-79"/>
                <a:cs typeface="Miriam Fixed" pitchFamily="49" charset="-79"/>
              </a:rPr>
              <a:t>TORRENTIAL RAINFALL IS ALSO OCCURRING WITH THIS STORM...AND MAY LEAD</a:t>
            </a:r>
          </a:p>
          <a:p>
            <a:r>
              <a:rPr lang="en-US" sz="900" dirty="0" smtClean="0">
                <a:latin typeface="Miriam Fixed" pitchFamily="49" charset="-79"/>
                <a:cs typeface="Miriam Fixed" pitchFamily="49" charset="-79"/>
              </a:rPr>
              <a:t>TO FLASH FLOODING. DO NOT DRIVE YOUR VEHICLE THROUGH FLOODED</a:t>
            </a:r>
          </a:p>
          <a:p>
            <a:r>
              <a:rPr lang="en-US" sz="900" dirty="0" smtClean="0">
                <a:latin typeface="Miriam Fixed" pitchFamily="49" charset="-79"/>
                <a:cs typeface="Miriam Fixed" pitchFamily="49" charset="-79"/>
              </a:rPr>
              <a:t>ROADWAYS. TURN AROND DON'T DROWN.</a:t>
            </a:r>
          </a:p>
          <a:p>
            <a:endParaRPr lang="en-US" sz="900" dirty="0" smtClean="0">
              <a:latin typeface="Miriam Fixed" pitchFamily="49" charset="-79"/>
              <a:cs typeface="Miriam Fixed" pitchFamily="49" charset="-79"/>
            </a:endParaRPr>
          </a:p>
          <a:p>
            <a:r>
              <a:rPr lang="en-US" sz="900" dirty="0" smtClean="0">
                <a:latin typeface="Miriam Fixed" pitchFamily="49" charset="-79"/>
                <a:cs typeface="Miriam Fixed" pitchFamily="49" charset="-79"/>
              </a:rPr>
              <a:t>&amp;&amp;</a:t>
            </a:r>
          </a:p>
          <a:p>
            <a:endParaRPr lang="en-US" sz="900" dirty="0" smtClean="0">
              <a:latin typeface="Miriam Fixed" pitchFamily="49" charset="-79"/>
              <a:cs typeface="Miriam Fixed" pitchFamily="49" charset="-79"/>
            </a:endParaRPr>
          </a:p>
          <a:p>
            <a:r>
              <a:rPr lang="en-US" sz="900" dirty="0" smtClean="0">
                <a:solidFill>
                  <a:srgbClr val="FFFF00"/>
                </a:solidFill>
                <a:latin typeface="Miriam Fixed" pitchFamily="49" charset="-79"/>
                <a:cs typeface="Miriam Fixed" pitchFamily="49" charset="-79"/>
              </a:rPr>
              <a:t>LAT...LON 4089 9310 4090 9310 4090 9313 4112 9357</a:t>
            </a:r>
          </a:p>
          <a:p>
            <a:r>
              <a:rPr lang="en-US" sz="900" dirty="0" smtClean="0">
                <a:solidFill>
                  <a:srgbClr val="FFFF00"/>
                </a:solidFill>
                <a:latin typeface="Miriam Fixed" pitchFamily="49" charset="-79"/>
                <a:cs typeface="Miriam Fixed" pitchFamily="49" charset="-79"/>
              </a:rPr>
              <a:t>      4116 9357 4116 9358 4135 9335 4105 9272</a:t>
            </a:r>
          </a:p>
          <a:p>
            <a:r>
              <a:rPr lang="en-US" sz="900" dirty="0" smtClean="0">
                <a:solidFill>
                  <a:srgbClr val="FFFF00"/>
                </a:solidFill>
                <a:latin typeface="Miriam Fixed" pitchFamily="49" charset="-79"/>
                <a:cs typeface="Miriam Fixed" pitchFamily="49" charset="-79"/>
              </a:rPr>
              <a:t>      4084 9301</a:t>
            </a:r>
          </a:p>
          <a:p>
            <a:r>
              <a:rPr lang="en-US" sz="900" dirty="0" smtClean="0">
                <a:latin typeface="Miriam Fixed" pitchFamily="49" charset="-79"/>
                <a:cs typeface="Miriam Fixed" pitchFamily="49" charset="-79"/>
              </a:rPr>
              <a:t>TIME...MOT...LOC 2302Z 300DEG 28KT 4114 9321</a:t>
            </a:r>
          </a:p>
          <a:p>
            <a:r>
              <a:rPr lang="en-US" sz="900" dirty="0" smtClean="0">
                <a:latin typeface="Miriam Fixed" pitchFamily="49" charset="-79"/>
                <a:cs typeface="Miriam Fixed" pitchFamily="49" charset="-79"/>
              </a:rPr>
              <a:t>WIND...HAIL 60MPH 1.75IN</a:t>
            </a:r>
          </a:p>
          <a:p>
            <a:endParaRPr lang="en-US" sz="900" dirty="0" smtClean="0">
              <a:latin typeface="Miriam Fixed" pitchFamily="49" charset="-79"/>
              <a:cs typeface="Miriam Fixed" pitchFamily="49" charset="-79"/>
            </a:endParaRPr>
          </a:p>
          <a:p>
            <a:r>
              <a:rPr lang="en-US" sz="900" dirty="0" smtClean="0">
                <a:latin typeface="Miriam Fixed" pitchFamily="49" charset="-79"/>
                <a:cs typeface="Miriam Fixed" pitchFamily="49" charset="-79"/>
              </a:rPr>
              <a:t>$$</a:t>
            </a:r>
          </a:p>
          <a:p>
            <a:endParaRPr lang="en-US" sz="900" dirty="0" smtClean="0">
              <a:latin typeface="Miriam Fixed" pitchFamily="49" charset="-79"/>
              <a:cs typeface="Miriam Fixed" pitchFamily="49" charset="-79"/>
            </a:endParaRPr>
          </a:p>
          <a:p>
            <a:r>
              <a:rPr lang="en-US" sz="900" dirty="0" smtClean="0">
                <a:latin typeface="Miriam Fixed" pitchFamily="49" charset="-79"/>
                <a:cs typeface="Miriam Fixed" pitchFamily="49" charset="-79"/>
              </a:rPr>
              <a:t>SMALL</a:t>
            </a:r>
            <a:endParaRPr lang="en-US" sz="900" dirty="0">
              <a:latin typeface="Miriam Fixed" pitchFamily="49" charset="-79"/>
              <a:cs typeface="Miriam Fixed" pitchFamily="49" charset="-79"/>
            </a:endParaRPr>
          </a:p>
        </p:txBody>
      </p:sp>
      <p:sp>
        <p:nvSpPr>
          <p:cNvPr id="3" name="Left Arrow 2"/>
          <p:cNvSpPr/>
          <p:nvPr>
            <p:custDataLst>
              <p:tags r:id="rId4"/>
            </p:custDataLst>
          </p:nvPr>
        </p:nvSpPr>
        <p:spPr>
          <a:xfrm>
            <a:off x="8077200" y="4267200"/>
            <a:ext cx="800100" cy="1066800"/>
          </a:xfrm>
          <a:prstGeom prst="lef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Left Arrow 5"/>
          <p:cNvSpPr/>
          <p:nvPr>
            <p:custDataLst>
              <p:tags r:id="rId5"/>
            </p:custDataLst>
          </p:nvPr>
        </p:nvSpPr>
        <p:spPr>
          <a:xfrm flipH="1">
            <a:off x="152400" y="3002280"/>
            <a:ext cx="533400" cy="1066800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</a:endParaRPr>
          </a:p>
        </p:txBody>
      </p:sp>
      <p:sp>
        <p:nvSpPr>
          <p:cNvPr id="7" name="Left Arrow 6"/>
          <p:cNvSpPr/>
          <p:nvPr>
            <p:custDataLst>
              <p:tags r:id="rId6"/>
            </p:custDataLst>
          </p:nvPr>
        </p:nvSpPr>
        <p:spPr>
          <a:xfrm flipH="1">
            <a:off x="152400" y="1447800"/>
            <a:ext cx="533400" cy="1066800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45785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private sector jumped to action</a:t>
            </a:r>
            <a:endParaRPr lang="en-US" dirty="0"/>
          </a:p>
        </p:txBody>
      </p:sp>
      <p:pic>
        <p:nvPicPr>
          <p:cNvPr id="4" name="Content Placeholder 3" descr="parkin_bomb.jpg"/>
          <p:cNvPicPr>
            <a:picLocks noGrp="1" noChangeAspect="1"/>
          </p:cNvPicPr>
          <p:nvPr>
            <p:ph idx="1"/>
            <p:custDataLst>
              <p:tags r:id="rId3"/>
            </p:custDataLst>
          </p:nvPr>
        </p:nvPicPr>
        <p:blipFill>
          <a:blip r:embed="rId12" cstate="print"/>
          <a:stretch>
            <a:fillRect/>
          </a:stretch>
        </p:blipFill>
        <p:spPr>
          <a:xfrm>
            <a:off x="381000" y="1752600"/>
            <a:ext cx="5221817" cy="3916363"/>
          </a:xfrm>
        </p:spPr>
      </p:pic>
      <p:pic>
        <p:nvPicPr>
          <p:cNvPr id="5" name="Picture 4" descr="baron.jp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 cstate="print"/>
          <a:stretch>
            <a:fillRect/>
          </a:stretch>
        </p:blipFill>
        <p:spPr>
          <a:xfrm>
            <a:off x="2667000" y="5486400"/>
            <a:ext cx="4626827" cy="990600"/>
          </a:xfrm>
          <a:prstGeom prst="rect">
            <a:avLst/>
          </a:prstGeom>
        </p:spPr>
      </p:pic>
      <p:pic>
        <p:nvPicPr>
          <p:cNvPr id="6" name="Picture 5" descr="wxc.gif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 cstate="print"/>
          <a:stretch>
            <a:fillRect/>
          </a:stretch>
        </p:blipFill>
        <p:spPr>
          <a:xfrm>
            <a:off x="3810000" y="1143000"/>
            <a:ext cx="5093804" cy="2667000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>
            <p:custDataLst>
              <p:tags r:id="rId6"/>
            </p:custDataLst>
          </p:nvPr>
        </p:nvCxnSpPr>
        <p:spPr>
          <a:xfrm rot="10800000" flipV="1">
            <a:off x="5257800" y="4648200"/>
            <a:ext cx="1219200" cy="1143000"/>
          </a:xfrm>
          <a:prstGeom prst="straightConnector1">
            <a:avLst/>
          </a:prstGeom>
          <a:ln w="53975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>
            <p:custDataLst>
              <p:tags r:id="rId7"/>
            </p:custDataLst>
          </p:nvPr>
        </p:nvCxnSpPr>
        <p:spPr>
          <a:xfrm rot="16200000" flipV="1">
            <a:off x="5334000" y="3429000"/>
            <a:ext cx="1524000" cy="762000"/>
          </a:xfrm>
          <a:prstGeom prst="straightConnector1">
            <a:avLst/>
          </a:prstGeom>
          <a:ln w="53975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>
            <p:custDataLst>
              <p:tags r:id="rId8"/>
            </p:custDataLst>
          </p:nvPr>
        </p:nvCxnSpPr>
        <p:spPr>
          <a:xfrm rot="16200000" flipH="1">
            <a:off x="1104900" y="1866900"/>
            <a:ext cx="1600200" cy="1219200"/>
          </a:xfrm>
          <a:prstGeom prst="straightConnector1">
            <a:avLst/>
          </a:prstGeom>
          <a:ln w="53975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>
            <p:custDataLst>
              <p:tags r:id="rId9"/>
            </p:custDataLst>
          </p:nvPr>
        </p:nvSpPr>
        <p:spPr>
          <a:xfrm>
            <a:off x="1143000" y="1371600"/>
            <a:ext cx="1343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Comic Relief</a:t>
            </a:r>
            <a:endParaRPr lang="en-US" dirty="0"/>
          </a:p>
        </p:txBody>
      </p:sp>
      <p:sp>
        <p:nvSpPr>
          <p:cNvPr id="22" name="TextBox 21"/>
          <p:cNvSpPr txBox="1"/>
          <p:nvPr>
            <p:custDataLst>
              <p:tags r:id="rId10"/>
            </p:custDataLst>
          </p:nvPr>
        </p:nvSpPr>
        <p:spPr>
          <a:xfrm>
            <a:off x="6553200" y="4182070"/>
            <a:ext cx="2590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Lifted from Barons and WXC website. Those</a:t>
            </a:r>
          </a:p>
          <a:p>
            <a:r>
              <a:rPr lang="en-US" dirty="0" smtClean="0"/>
              <a:t>are county warnings!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34332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 smtClean="0"/>
              <a:t>Thankfully, we have social media</a:t>
            </a:r>
            <a:endParaRPr lang="en-US" dirty="0"/>
          </a:p>
        </p:txBody>
      </p:sp>
      <p:pic>
        <p:nvPicPr>
          <p:cNvPr id="4" name="Picture 3" descr="twitter.gif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/>
          <a:stretch>
            <a:fillRect/>
          </a:stretch>
        </p:blipFill>
        <p:spPr>
          <a:xfrm>
            <a:off x="457200" y="1905000"/>
            <a:ext cx="8229600" cy="1150161"/>
          </a:xfrm>
          <a:prstGeom prst="rect">
            <a:avLst/>
          </a:prstGeom>
        </p:spPr>
      </p:pic>
      <p:pic>
        <p:nvPicPr>
          <p:cNvPr id="5" name="Picture 4" descr="failwhale.gif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8" cstate="print"/>
          <a:stretch>
            <a:fillRect/>
          </a:stretch>
        </p:blipFill>
        <p:spPr>
          <a:xfrm>
            <a:off x="2819400" y="3352800"/>
            <a:ext cx="5791200" cy="3127248"/>
          </a:xfrm>
          <a:prstGeom prst="rect">
            <a:avLst/>
          </a:prstGeom>
        </p:spPr>
      </p:pic>
      <p:sp>
        <p:nvSpPr>
          <p:cNvPr id="6" name="TextBox 5"/>
          <p:cNvSpPr txBox="1"/>
          <p:nvPr>
            <p:custDataLst>
              <p:tags r:id="rId5"/>
            </p:custDataLst>
          </p:nvPr>
        </p:nvSpPr>
        <p:spPr>
          <a:xfrm>
            <a:off x="304800" y="4038600"/>
            <a:ext cx="2438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Great job </a:t>
            </a:r>
            <a:r>
              <a:rPr lang="en-US" sz="2400" dirty="0" err="1" smtClean="0"/>
              <a:t>daryl</a:t>
            </a:r>
            <a:r>
              <a:rPr lang="en-US" sz="2400" dirty="0" smtClean="0"/>
              <a:t> on </a:t>
            </a:r>
            <a:r>
              <a:rPr lang="en-US" sz="2400" dirty="0" err="1" smtClean="0"/>
              <a:t>iembot</a:t>
            </a:r>
            <a:r>
              <a:rPr lang="en-US" sz="2400" dirty="0" smtClean="0"/>
              <a:t> !</a:t>
            </a:r>
          </a:p>
          <a:p>
            <a:r>
              <a:rPr lang="en-US" sz="2400" dirty="0" smtClean="0"/>
              <a:t>….. FAIL .…</a:t>
            </a:r>
            <a:endParaRPr lang="en-US" sz="24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07028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Diplomatic Immunity</a:t>
            </a:r>
            <a:br>
              <a:rPr lang="en-US" dirty="0" smtClean="0"/>
            </a:br>
            <a:r>
              <a:rPr lang="en-US" sz="3100" dirty="0" smtClean="0"/>
              <a:t>(June 2012 NOAA Team Member of the Month!)</a:t>
            </a:r>
            <a:endParaRPr lang="en-US" sz="31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6158" y="1600200"/>
            <a:ext cx="5331683" cy="4525963"/>
          </a:xfr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56025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These aren’t the polygons you’re looking for</a:t>
            </a:r>
            <a:endParaRPr lang="en-US" dirty="0"/>
          </a:p>
        </p:txBody>
      </p:sp>
      <p:pic>
        <p:nvPicPr>
          <p:cNvPr id="3" name="Picture 2" descr="jedimind.jp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/>
          <a:stretch>
            <a:fillRect/>
          </a:stretch>
        </p:blipFill>
        <p:spPr>
          <a:xfrm>
            <a:off x="685800" y="2057400"/>
            <a:ext cx="3503449" cy="3048000"/>
          </a:xfrm>
          <a:prstGeom prst="rect">
            <a:avLst/>
          </a:prstGeom>
        </p:spPr>
      </p:pic>
      <p:pic>
        <p:nvPicPr>
          <p:cNvPr id="4" name="Picture 3" descr="lox-to-1-2009.pn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/>
          <a:stretch>
            <a:fillRect/>
          </a:stretch>
        </p:blipFill>
        <p:spPr>
          <a:xfrm>
            <a:off x="4191000" y="1524000"/>
            <a:ext cx="2090497" cy="2133600"/>
          </a:xfrm>
          <a:prstGeom prst="rect">
            <a:avLst/>
          </a:prstGeom>
        </p:spPr>
      </p:pic>
      <p:pic>
        <p:nvPicPr>
          <p:cNvPr id="5" name="Picture 4" descr="oun.pn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 cstate="print"/>
          <a:stretch>
            <a:fillRect/>
          </a:stretch>
        </p:blipFill>
        <p:spPr>
          <a:xfrm>
            <a:off x="6310532" y="1384494"/>
            <a:ext cx="2324766" cy="2273105"/>
          </a:xfrm>
          <a:prstGeom prst="rect">
            <a:avLst/>
          </a:prstGeom>
        </p:spPr>
      </p:pic>
      <p:pic>
        <p:nvPicPr>
          <p:cNvPr id="7" name="Picture 6" descr="bis.pn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2" cstate="print"/>
          <a:stretch>
            <a:fillRect/>
          </a:stretch>
        </p:blipFill>
        <p:spPr>
          <a:xfrm>
            <a:off x="4267200" y="3810000"/>
            <a:ext cx="4642338" cy="2438400"/>
          </a:xfrm>
          <a:prstGeom prst="rect">
            <a:avLst/>
          </a:prstGeom>
        </p:spPr>
      </p:pic>
      <p:sp>
        <p:nvSpPr>
          <p:cNvPr id="8" name="TextBox 7"/>
          <p:cNvSpPr txBox="1"/>
          <p:nvPr>
            <p:custDataLst>
              <p:tags r:id="rId7"/>
            </p:custDataLst>
          </p:nvPr>
        </p:nvSpPr>
        <p:spPr>
          <a:xfrm>
            <a:off x="1219200" y="5410200"/>
            <a:ext cx="28115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(Maryland == 26,000 sq km)</a:t>
            </a:r>
            <a:endParaRPr lang="en-US" dirty="0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457200" y="29718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Oh </a:t>
            </a:r>
            <a:r>
              <a:rPr lang="en-US" dirty="0" err="1" smtClean="0"/>
              <a:t>daryl</a:t>
            </a:r>
            <a:r>
              <a:rPr lang="en-US" dirty="0" smtClean="0"/>
              <a:t>, you and your </a:t>
            </a:r>
            <a:br>
              <a:rPr lang="en-US" dirty="0" smtClean="0"/>
            </a:br>
            <a:r>
              <a:rPr lang="en-US" dirty="0" smtClean="0"/>
              <a:t>1% type academic friends always</a:t>
            </a:r>
            <a:br>
              <a:rPr lang="en-US" dirty="0" smtClean="0"/>
            </a:br>
            <a:r>
              <a:rPr lang="en-US" dirty="0" smtClean="0"/>
              <a:t>focused on the outliers….</a:t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So another altruism:</a:t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>
                <a:solidFill>
                  <a:srgbClr val="FFFF00"/>
                </a:solidFill>
              </a:rPr>
              <a:t>If less than 50% of warnings are “storm based”, can the program still keep its name?</a:t>
            </a:r>
            <a:endParaRPr lang="en-US" dirty="0">
              <a:solidFill>
                <a:srgbClr val="FFFF0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80802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381000" y="274638"/>
            <a:ext cx="8305800" cy="20113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Quiz Question #1</a:t>
            </a:r>
            <a:br>
              <a:rPr lang="en-US" dirty="0" smtClean="0"/>
            </a:br>
            <a:r>
              <a:rPr lang="en-US" dirty="0" smtClean="0"/>
              <a:t>How do you cancel a portion of the warning?</a:t>
            </a:r>
            <a:endParaRPr lang="en-US" dirty="0"/>
          </a:p>
        </p:txBody>
      </p:sp>
      <p:sp>
        <p:nvSpPr>
          <p:cNvPr id="3" name="TextBox 2"/>
          <p:cNvSpPr txBox="1"/>
          <p:nvPr>
            <p:custDataLst>
              <p:tags r:id="rId3"/>
            </p:custDataLst>
          </p:nvPr>
        </p:nvSpPr>
        <p:spPr>
          <a:xfrm>
            <a:off x="381000" y="2291861"/>
            <a:ext cx="8382000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FF00"/>
                </a:solidFill>
              </a:rPr>
              <a:t>Answer: Cancel one of the counties in the warning!</a:t>
            </a:r>
          </a:p>
          <a:p>
            <a:endParaRPr lang="en-US" sz="2800" dirty="0">
              <a:solidFill>
                <a:srgbClr val="FFFF00"/>
              </a:solidFill>
            </a:endParaRPr>
          </a:p>
          <a:p>
            <a:r>
              <a:rPr lang="en-US" dirty="0" smtClean="0"/>
              <a:t>IAC181-182341-</a:t>
            </a:r>
          </a:p>
          <a:p>
            <a:r>
              <a:rPr lang="en-US" dirty="0" smtClean="0"/>
              <a:t>/O.CAN.KDMX.SV.W.0171.000000T0000Z-100618T2345Z/</a:t>
            </a:r>
          </a:p>
          <a:p>
            <a:endParaRPr lang="en-US" dirty="0" smtClean="0"/>
          </a:p>
          <a:p>
            <a:r>
              <a:rPr lang="en-US" dirty="0" smtClean="0"/>
              <a:t>...THE SEVERE THUNDERSTORM WARNING FOR SOUTHEASTERN WARREN COUNTY IS</a:t>
            </a:r>
          </a:p>
          <a:p>
            <a:r>
              <a:rPr lang="en-US" dirty="0" smtClean="0"/>
              <a:t>CANCELLED...</a:t>
            </a:r>
          </a:p>
          <a:p>
            <a:endParaRPr lang="en-US" sz="2800" dirty="0"/>
          </a:p>
          <a:p>
            <a:r>
              <a:rPr lang="en-US" sz="1600" dirty="0" smtClean="0"/>
              <a:t>IAC007-117-125-135-182345-</a:t>
            </a:r>
          </a:p>
          <a:p>
            <a:r>
              <a:rPr lang="en-US" sz="1600" dirty="0" smtClean="0"/>
              <a:t>/O.CON.KDMX.SV.W.0171.000000T0000Z-100618T2345Z/</a:t>
            </a:r>
          </a:p>
          <a:p>
            <a:endParaRPr lang="en-US" sz="1600" dirty="0" smtClean="0"/>
          </a:p>
          <a:p>
            <a:r>
              <a:rPr lang="en-US" sz="1600" dirty="0" smtClean="0"/>
              <a:t>...A SEVERE THUNDERSTORM WARNING REMAINS IN EFFECT FOR SOUTHWESTERN</a:t>
            </a:r>
          </a:p>
          <a:p>
            <a:r>
              <a:rPr lang="en-US" sz="1600" dirty="0" smtClean="0"/>
              <a:t>MARION...MONROE...EASTERN LUCAS AND NORTHWESTERN APPANOOSE COUNTIES</a:t>
            </a:r>
          </a:p>
          <a:p>
            <a:r>
              <a:rPr lang="en-US" sz="1600" dirty="0" smtClean="0"/>
              <a:t>UNTIL 645 PM CDT...</a:t>
            </a:r>
          </a:p>
          <a:p>
            <a:endParaRPr lang="en-US" sz="1600" dirty="0">
              <a:solidFill>
                <a:srgbClr val="FFFF00"/>
              </a:solidFill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457200" y="2057400"/>
            <a:ext cx="8305800" cy="2011362"/>
          </a:xfrm>
        </p:spPr>
        <p:txBody>
          <a:bodyPr>
            <a:normAutofit/>
          </a:bodyPr>
          <a:lstStyle/>
          <a:p>
            <a:r>
              <a:rPr lang="en-US" dirty="0" smtClean="0"/>
              <a:t>Quiz Question #2</a:t>
            </a:r>
            <a:br>
              <a:rPr lang="en-US" dirty="0" smtClean="0"/>
            </a:br>
            <a:r>
              <a:rPr lang="en-US" dirty="0" smtClean="0"/>
              <a:t>What’s wrong with this picture?</a:t>
            </a:r>
            <a:endParaRPr lang="en-US" dirty="0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Bah, that is Texas,</a:t>
            </a:r>
            <a:br>
              <a:rPr lang="en-US" dirty="0" smtClean="0"/>
            </a:br>
            <a:r>
              <a:rPr lang="en-US" sz="4000" dirty="0" smtClean="0"/>
              <a:t>we are </a:t>
            </a:r>
            <a:r>
              <a:rPr lang="en-US" sz="4000" dirty="0" smtClean="0"/>
              <a:t>Hastings, </a:t>
            </a:r>
            <a:r>
              <a:rPr lang="en-US" sz="4000" dirty="0" err="1" smtClean="0"/>
              <a:t>fricken</a:t>
            </a:r>
            <a:r>
              <a:rPr lang="en-US" sz="4000" dirty="0" smtClean="0"/>
              <a:t> </a:t>
            </a:r>
            <a:r>
              <a:rPr lang="en-US" sz="4000" dirty="0" smtClean="0"/>
              <a:t>Nebraska</a:t>
            </a:r>
            <a:endParaRPr lang="en-US" sz="4000" dirty="0"/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0" y="152400"/>
            <a:ext cx="1182414" cy="6858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0" y="3200400"/>
            <a:ext cx="1816100" cy="18161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81200"/>
            <a:ext cx="6502400" cy="4876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520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Bah, that is Texas,</a:t>
            </a:r>
            <a:br>
              <a:rPr lang="en-US" dirty="0" smtClean="0"/>
            </a:br>
            <a:r>
              <a:rPr lang="en-US" sz="4000" dirty="0" smtClean="0"/>
              <a:t>we are </a:t>
            </a:r>
            <a:r>
              <a:rPr lang="en-US" sz="4000" dirty="0" smtClean="0"/>
              <a:t>Hastings, </a:t>
            </a:r>
            <a:r>
              <a:rPr lang="en-US" sz="4000" dirty="0" err="1" smtClean="0"/>
              <a:t>fricken</a:t>
            </a:r>
            <a:r>
              <a:rPr lang="en-US" sz="4000" dirty="0" smtClean="0"/>
              <a:t> </a:t>
            </a:r>
            <a:r>
              <a:rPr lang="en-US" sz="4000" dirty="0" smtClean="0"/>
              <a:t>Nebraska</a:t>
            </a:r>
            <a:endParaRPr lang="en-US" sz="4000" dirty="0"/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0" y="152400"/>
            <a:ext cx="1182414" cy="6858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0" y="3200400"/>
            <a:ext cx="1816100" cy="18161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81200"/>
            <a:ext cx="6502400" cy="4876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04334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228600" y="274638"/>
            <a:ext cx="86868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1 Oct 2007 – 23 Mar 2012:</a:t>
            </a:r>
            <a:br>
              <a:rPr lang="en-US" dirty="0" smtClean="0"/>
            </a:br>
            <a:r>
              <a:rPr lang="en-US" dirty="0" smtClean="0"/>
              <a:t>Number of Polygon Vertices (SVR+TOR)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728528077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sp>
        <p:nvSpPr>
          <p:cNvPr id="3" name="Rectangle 2"/>
          <p:cNvSpPr/>
          <p:nvPr>
            <p:custDataLst>
              <p:tags r:id="rId4"/>
            </p:custDataLst>
          </p:nvPr>
        </p:nvSpPr>
        <p:spPr>
          <a:xfrm>
            <a:off x="1752600" y="1600200"/>
            <a:ext cx="1600200" cy="4343400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>
            <p:custDataLst>
              <p:tags r:id="rId5"/>
            </p:custDataLst>
          </p:nvPr>
        </p:nvSpPr>
        <p:spPr>
          <a:xfrm>
            <a:off x="1752600" y="6022925"/>
            <a:ext cx="1447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FF0000"/>
                </a:solidFill>
              </a:rPr>
              <a:t>~50%</a:t>
            </a:r>
            <a:endParaRPr lang="en-US" sz="3600" b="1" dirty="0">
              <a:solidFill>
                <a:srgbClr val="FF0000"/>
              </a:solidFill>
            </a:endParaRPr>
          </a:p>
        </p:txBody>
      </p:sp>
      <p:sp>
        <p:nvSpPr>
          <p:cNvPr id="6" name="Freeform 5"/>
          <p:cNvSpPr/>
          <p:nvPr>
            <p:custDataLst>
              <p:tags r:id="rId6"/>
            </p:custDataLst>
          </p:nvPr>
        </p:nvSpPr>
        <p:spPr>
          <a:xfrm>
            <a:off x="6065520" y="3459480"/>
            <a:ext cx="2849880" cy="2758440"/>
          </a:xfrm>
          <a:custGeom>
            <a:avLst/>
            <a:gdLst>
              <a:gd name="connsiteX0" fmla="*/ 274320 w 2849880"/>
              <a:gd name="connsiteY0" fmla="*/ 2407920 h 2758440"/>
              <a:gd name="connsiteX1" fmla="*/ 15240 w 2849880"/>
              <a:gd name="connsiteY1" fmla="*/ 1874520 h 2758440"/>
              <a:gd name="connsiteX2" fmla="*/ 0 w 2849880"/>
              <a:gd name="connsiteY2" fmla="*/ 1082040 h 2758440"/>
              <a:gd name="connsiteX3" fmla="*/ 167640 w 2849880"/>
              <a:gd name="connsiteY3" fmla="*/ 640080 h 2758440"/>
              <a:gd name="connsiteX4" fmla="*/ 685800 w 2849880"/>
              <a:gd name="connsiteY4" fmla="*/ 655320 h 2758440"/>
              <a:gd name="connsiteX5" fmla="*/ 1432560 w 2849880"/>
              <a:gd name="connsiteY5" fmla="*/ 853440 h 2758440"/>
              <a:gd name="connsiteX6" fmla="*/ 1905000 w 2849880"/>
              <a:gd name="connsiteY6" fmla="*/ 0 h 2758440"/>
              <a:gd name="connsiteX7" fmla="*/ 2240280 w 2849880"/>
              <a:gd name="connsiteY7" fmla="*/ 15240 h 2758440"/>
              <a:gd name="connsiteX8" fmla="*/ 2529840 w 2849880"/>
              <a:gd name="connsiteY8" fmla="*/ 335280 h 2758440"/>
              <a:gd name="connsiteX9" fmla="*/ 2545080 w 2849880"/>
              <a:gd name="connsiteY9" fmla="*/ 518160 h 2758440"/>
              <a:gd name="connsiteX10" fmla="*/ 2392680 w 2849880"/>
              <a:gd name="connsiteY10" fmla="*/ 838200 h 2758440"/>
              <a:gd name="connsiteX11" fmla="*/ 2270760 w 2849880"/>
              <a:gd name="connsiteY11" fmla="*/ 899160 h 2758440"/>
              <a:gd name="connsiteX12" fmla="*/ 2225040 w 2849880"/>
              <a:gd name="connsiteY12" fmla="*/ 914400 h 2758440"/>
              <a:gd name="connsiteX13" fmla="*/ 2209800 w 2849880"/>
              <a:gd name="connsiteY13" fmla="*/ 944880 h 2758440"/>
              <a:gd name="connsiteX14" fmla="*/ 1920240 w 2849880"/>
              <a:gd name="connsiteY14" fmla="*/ 1143000 h 2758440"/>
              <a:gd name="connsiteX15" fmla="*/ 2514600 w 2849880"/>
              <a:gd name="connsiteY15" fmla="*/ 1356360 h 2758440"/>
              <a:gd name="connsiteX16" fmla="*/ 2788920 w 2849880"/>
              <a:gd name="connsiteY16" fmla="*/ 1615440 h 2758440"/>
              <a:gd name="connsiteX17" fmla="*/ 2804160 w 2849880"/>
              <a:gd name="connsiteY17" fmla="*/ 1874520 h 2758440"/>
              <a:gd name="connsiteX18" fmla="*/ 2849880 w 2849880"/>
              <a:gd name="connsiteY18" fmla="*/ 2225040 h 2758440"/>
              <a:gd name="connsiteX19" fmla="*/ 2804160 w 2849880"/>
              <a:gd name="connsiteY19" fmla="*/ 2346960 h 2758440"/>
              <a:gd name="connsiteX20" fmla="*/ 2484120 w 2849880"/>
              <a:gd name="connsiteY20" fmla="*/ 2651760 h 2758440"/>
              <a:gd name="connsiteX21" fmla="*/ 2179320 w 2849880"/>
              <a:gd name="connsiteY21" fmla="*/ 2682240 h 2758440"/>
              <a:gd name="connsiteX22" fmla="*/ 1143000 w 2849880"/>
              <a:gd name="connsiteY22" fmla="*/ 2651760 h 2758440"/>
              <a:gd name="connsiteX23" fmla="*/ 1158240 w 2849880"/>
              <a:gd name="connsiteY23" fmla="*/ 2438400 h 2758440"/>
              <a:gd name="connsiteX24" fmla="*/ 777240 w 2849880"/>
              <a:gd name="connsiteY24" fmla="*/ 2621280 h 2758440"/>
              <a:gd name="connsiteX25" fmla="*/ 716280 w 2849880"/>
              <a:gd name="connsiteY25" fmla="*/ 2346960 h 2758440"/>
              <a:gd name="connsiteX26" fmla="*/ 167640 w 2849880"/>
              <a:gd name="connsiteY26" fmla="*/ 2758440 h 2758440"/>
              <a:gd name="connsiteX27" fmla="*/ 274320 w 2849880"/>
              <a:gd name="connsiteY27" fmla="*/ 2407920 h 2758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849880" h="2758440">
                <a:moveTo>
                  <a:pt x="274320" y="2407920"/>
                </a:moveTo>
                <a:lnTo>
                  <a:pt x="15240" y="1874520"/>
                </a:lnTo>
                <a:lnTo>
                  <a:pt x="0" y="1082040"/>
                </a:lnTo>
                <a:lnTo>
                  <a:pt x="167640" y="640080"/>
                </a:lnTo>
                <a:lnTo>
                  <a:pt x="685800" y="655320"/>
                </a:lnTo>
                <a:lnTo>
                  <a:pt x="1432560" y="853440"/>
                </a:lnTo>
                <a:lnTo>
                  <a:pt x="1905000" y="0"/>
                </a:lnTo>
                <a:lnTo>
                  <a:pt x="2240280" y="15240"/>
                </a:lnTo>
                <a:lnTo>
                  <a:pt x="2529840" y="335280"/>
                </a:lnTo>
                <a:cubicBezTo>
                  <a:pt x="2546763" y="487587"/>
                  <a:pt x="2545080" y="426439"/>
                  <a:pt x="2545080" y="518160"/>
                </a:cubicBezTo>
                <a:lnTo>
                  <a:pt x="2392680" y="838200"/>
                </a:lnTo>
                <a:cubicBezTo>
                  <a:pt x="2352040" y="858520"/>
                  <a:pt x="2312124" y="880358"/>
                  <a:pt x="2270760" y="899160"/>
                </a:cubicBezTo>
                <a:cubicBezTo>
                  <a:pt x="2256136" y="905807"/>
                  <a:pt x="2237891" y="904761"/>
                  <a:pt x="2225040" y="914400"/>
                </a:cubicBezTo>
                <a:cubicBezTo>
                  <a:pt x="2215953" y="921216"/>
                  <a:pt x="2214880" y="934720"/>
                  <a:pt x="2209800" y="944880"/>
                </a:cubicBezTo>
                <a:lnTo>
                  <a:pt x="1920240" y="1143000"/>
                </a:lnTo>
                <a:lnTo>
                  <a:pt x="2514600" y="1356360"/>
                </a:lnTo>
                <a:lnTo>
                  <a:pt x="2788920" y="1615440"/>
                </a:lnTo>
                <a:cubicBezTo>
                  <a:pt x="2808648" y="1792991"/>
                  <a:pt x="2804160" y="1706599"/>
                  <a:pt x="2804160" y="1874520"/>
                </a:cubicBezTo>
                <a:lnTo>
                  <a:pt x="2849880" y="2225040"/>
                </a:lnTo>
                <a:lnTo>
                  <a:pt x="2804160" y="2346960"/>
                </a:lnTo>
                <a:lnTo>
                  <a:pt x="2484120" y="2651760"/>
                </a:lnTo>
                <a:cubicBezTo>
                  <a:pt x="2281907" y="2692203"/>
                  <a:pt x="2383526" y="2682240"/>
                  <a:pt x="2179320" y="2682240"/>
                </a:cubicBezTo>
                <a:lnTo>
                  <a:pt x="1143000" y="2651760"/>
                </a:lnTo>
                <a:lnTo>
                  <a:pt x="1158240" y="2438400"/>
                </a:lnTo>
                <a:lnTo>
                  <a:pt x="777240" y="2621280"/>
                </a:lnTo>
                <a:lnTo>
                  <a:pt x="716280" y="2346960"/>
                </a:lnTo>
                <a:lnTo>
                  <a:pt x="167640" y="2758440"/>
                </a:lnTo>
                <a:lnTo>
                  <a:pt x="274320" y="2407920"/>
                </a:lnTo>
                <a:close/>
              </a:path>
            </a:pathLst>
          </a:cu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>
            <p:custDataLst>
              <p:tags r:id="rId7"/>
            </p:custDataLst>
          </p:nvPr>
        </p:nvSpPr>
        <p:spPr>
          <a:xfrm>
            <a:off x="6781800" y="6059269"/>
            <a:ext cx="1447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FF0000"/>
                </a:solidFill>
              </a:rPr>
              <a:t>~8%</a:t>
            </a:r>
            <a:endParaRPr lang="en-US" sz="3600" b="1" dirty="0">
              <a:solidFill>
                <a:srgbClr val="FF0000"/>
              </a:solidFill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 smtClean="0"/>
              <a:t>Indisputable Fact of Life #1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457200" y="2743201"/>
            <a:ext cx="8229600" cy="14478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The weather bureau is currently unable to issue storm based warnings.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36058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Average SBW Size Versus County Size per WFO</a:t>
            </a:r>
            <a:br>
              <a:rPr lang="en-US" sz="3200" dirty="0" smtClean="0"/>
            </a:br>
            <a:r>
              <a:rPr lang="en-US" sz="3200" dirty="0" smtClean="0"/>
              <a:t>(SVR+TOR shown, Alaska not included)</a:t>
            </a:r>
            <a:endParaRPr lang="en-US" sz="3200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custDataLst>
              <p:tags r:id="rId3"/>
            </p:custDataLst>
          </p:nvPr>
        </p:nvGraphicFramePr>
        <p:xfrm>
          <a:off x="457200" y="1600200"/>
          <a:ext cx="8229600" cy="45259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071001-110310-svr-sbw-size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4" cstate="print"/>
          <a:stretch>
            <a:fillRect/>
          </a:stretch>
        </p:blipFill>
        <p:spPr>
          <a:xfrm>
            <a:off x="134470" y="0"/>
            <a:ext cx="8875058" cy="6857999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 smtClean="0"/>
              <a:t>Lets get quantitative</a:t>
            </a:r>
            <a:endParaRPr lang="en-US" dirty="0"/>
          </a:p>
        </p:txBody>
      </p:sp>
      <p:pic>
        <p:nvPicPr>
          <p:cNvPr id="6" name="Content Placeholder 5" descr="verif_example.png"/>
          <p:cNvPicPr>
            <a:picLocks noGrp="1" noChangeAspect="1"/>
          </p:cNvPicPr>
          <p:nvPr>
            <p:ph sz="half" idx="1"/>
            <p:custDataLst>
              <p:tags r:id="rId3"/>
            </p:custDataLst>
          </p:nvPr>
        </p:nvPicPr>
        <p:blipFill>
          <a:blip r:embed="rId6" cstate="print"/>
          <a:stretch>
            <a:fillRect/>
          </a:stretch>
        </p:blipFill>
        <p:spPr>
          <a:xfrm>
            <a:off x="571500" y="2434431"/>
            <a:ext cx="3810000" cy="2857500"/>
          </a:xfrm>
        </p:spPr>
      </p:pic>
      <p:sp>
        <p:nvSpPr>
          <p:cNvPr id="8" name="Content Placeholder 7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Perimeter Influence</a:t>
            </a:r>
          </a:p>
          <a:p>
            <a:pPr lvl="1"/>
            <a:r>
              <a:rPr lang="en-US" dirty="0" smtClean="0"/>
              <a:t>How much of the polygon perimeter coincides with a political boundary</a:t>
            </a:r>
          </a:p>
          <a:p>
            <a:r>
              <a:rPr lang="en-US" dirty="0" smtClean="0"/>
              <a:t>Areal Verification</a:t>
            </a:r>
          </a:p>
          <a:p>
            <a:pPr lvl="1"/>
            <a:r>
              <a:rPr lang="en-US" dirty="0" smtClean="0"/>
              <a:t>If the LSRs are buffered, what areal percentage verified</a:t>
            </a:r>
          </a:p>
          <a:p>
            <a:r>
              <a:rPr lang="en-US" dirty="0" smtClean="0"/>
              <a:t>Size Reduction</a:t>
            </a:r>
          </a:p>
          <a:p>
            <a:pPr lvl="1"/>
            <a:r>
              <a:rPr lang="en-US" dirty="0" smtClean="0"/>
              <a:t>How much smaller was the warning than the counties it was issued against.</a:t>
            </a:r>
            <a:endParaRPr lang="en-US" dirty="0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>
            <p:custDataLst>
              <p:tags r:id="rId2"/>
            </p:custDataLst>
          </p:nvPr>
        </p:nvSpPr>
        <p:spPr>
          <a:xfrm>
            <a:off x="5410200" y="990600"/>
            <a:ext cx="23587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</a:rPr>
              <a:t>~ 2 % of all warnings</a:t>
            </a:r>
            <a:endParaRPr lang="en-US" sz="2000" b="1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>
            <p:custDataLst>
              <p:tags r:id="rId2"/>
            </p:custDataLst>
          </p:nvPr>
        </p:nvSpPr>
        <p:spPr>
          <a:xfrm>
            <a:off x="5410200" y="990600"/>
            <a:ext cx="29744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</a:rPr>
              <a:t>Nationwide is around 25%</a:t>
            </a:r>
            <a:endParaRPr lang="en-US" sz="2000" b="1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>
            <p:custDataLst>
              <p:tags r:id="rId2"/>
            </p:custDataLst>
          </p:nvPr>
        </p:nvSpPr>
        <p:spPr>
          <a:xfrm>
            <a:off x="5410200" y="990600"/>
            <a:ext cx="29156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</a:rPr>
              <a:t>Nationwide Average: 65%</a:t>
            </a:r>
            <a:endParaRPr lang="en-US" sz="2000" b="1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 smtClean="0"/>
              <a:t>Oh </a:t>
            </a:r>
            <a:r>
              <a:rPr lang="en-US" dirty="0" err="1" smtClean="0"/>
              <a:t>daryl</a:t>
            </a:r>
            <a:r>
              <a:rPr lang="en-US" dirty="0" smtClean="0"/>
              <a:t>, what about this?</a:t>
            </a:r>
            <a:endParaRPr lang="en-US" dirty="0"/>
          </a:p>
        </p:txBody>
      </p:sp>
      <p:sp>
        <p:nvSpPr>
          <p:cNvPr id="26" name="Content Placeholder 25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en-US" dirty="0" smtClean="0"/>
              <a:t>Perimeter ratio is small</a:t>
            </a:r>
          </a:p>
          <a:p>
            <a:r>
              <a:rPr lang="en-US" dirty="0" smtClean="0"/>
              <a:t>So lets compute another metric measuring distance of vertex to county border</a:t>
            </a:r>
            <a:endParaRPr lang="en-US" dirty="0"/>
          </a:p>
        </p:txBody>
      </p:sp>
      <p:sp>
        <p:nvSpPr>
          <p:cNvPr id="15" name="Rectangle 14"/>
          <p:cNvSpPr/>
          <p:nvPr>
            <p:custDataLst>
              <p:tags r:id="rId4"/>
            </p:custDataLst>
          </p:nvPr>
        </p:nvSpPr>
        <p:spPr>
          <a:xfrm>
            <a:off x="381000" y="2133600"/>
            <a:ext cx="4114800" cy="33528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Diamond 15"/>
          <p:cNvSpPr/>
          <p:nvPr>
            <p:custDataLst>
              <p:tags r:id="rId5"/>
            </p:custDataLst>
          </p:nvPr>
        </p:nvSpPr>
        <p:spPr>
          <a:xfrm>
            <a:off x="381000" y="2133600"/>
            <a:ext cx="4114800" cy="3352800"/>
          </a:xfrm>
          <a:prstGeom prst="diamond">
            <a:avLst/>
          </a:prstGeom>
          <a:solidFill>
            <a:srgbClr val="FFFF00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>
            <p:custDataLst>
              <p:tags r:id="rId6"/>
            </p:custDataLst>
          </p:nvPr>
        </p:nvSpPr>
        <p:spPr>
          <a:xfrm>
            <a:off x="4267200" y="3657600"/>
            <a:ext cx="457200" cy="304800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>
            <p:custDataLst>
              <p:tags r:id="rId7"/>
            </p:custDataLst>
          </p:nvPr>
        </p:nvSpPr>
        <p:spPr>
          <a:xfrm>
            <a:off x="152400" y="3657600"/>
            <a:ext cx="457200" cy="304800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>
            <p:custDataLst>
              <p:tags r:id="rId8"/>
            </p:custDataLst>
          </p:nvPr>
        </p:nvSpPr>
        <p:spPr>
          <a:xfrm>
            <a:off x="2209800" y="1981200"/>
            <a:ext cx="457200" cy="304800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>
            <p:custDataLst>
              <p:tags r:id="rId9"/>
            </p:custDataLst>
          </p:nvPr>
        </p:nvSpPr>
        <p:spPr>
          <a:xfrm>
            <a:off x="2209800" y="5334000"/>
            <a:ext cx="457200" cy="304800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>
            <p:custDataLst>
              <p:tags r:id="rId10"/>
            </p:custDataLst>
          </p:nvPr>
        </p:nvSpPr>
        <p:spPr>
          <a:xfrm>
            <a:off x="3124200" y="2286000"/>
            <a:ext cx="129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County</a:t>
            </a:r>
            <a:endParaRPr lang="en-US" sz="2800" b="1" dirty="0"/>
          </a:p>
        </p:txBody>
      </p:sp>
      <p:sp>
        <p:nvSpPr>
          <p:cNvPr id="23" name="TextBox 22"/>
          <p:cNvSpPr txBox="1"/>
          <p:nvPr>
            <p:custDataLst>
              <p:tags r:id="rId11"/>
            </p:custDataLst>
          </p:nvPr>
        </p:nvSpPr>
        <p:spPr>
          <a:xfrm>
            <a:off x="1447800" y="3439180"/>
            <a:ext cx="1752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</a:rPr>
              <a:t>Warning</a:t>
            </a:r>
            <a:endParaRPr lang="en-US" sz="2800" b="1" dirty="0">
              <a:solidFill>
                <a:schemeClr val="bg1"/>
              </a:solidFill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>
            <p:custDataLst>
              <p:tags r:id="rId2"/>
            </p:custDataLst>
          </p:nvPr>
        </p:nvSpPr>
        <p:spPr>
          <a:xfrm>
            <a:off x="5410200" y="990600"/>
            <a:ext cx="3048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</a:rPr>
              <a:t>Overall Average: 75%</a:t>
            </a:r>
            <a:endParaRPr lang="en-US" sz="2000" b="1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>
            <p:custDataLst>
              <p:tags r:id="rId4"/>
            </p:custDataLst>
          </p:nvPr>
        </p:nvSpPr>
        <p:spPr>
          <a:xfrm>
            <a:off x="6248400" y="6108114"/>
            <a:ext cx="25875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chemeClr val="bg1"/>
                </a:solidFill>
              </a:rPr>
              <a:t>Overall: 75%</a:t>
            </a:r>
            <a:endParaRPr lang="en-US" sz="3600" b="1" dirty="0">
              <a:solidFill>
                <a:schemeClr val="bg1"/>
              </a:solidFill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 smtClean="0"/>
              <a:t>The reason why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  <p:custDataLst>
              <p:tags r:id="rId3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6425" y="1691481"/>
            <a:ext cx="5391150" cy="4343400"/>
          </a:xfr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9039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071001-110310-svr-sbw-size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print"/>
          <a:stretch>
            <a:fillRect/>
          </a:stretch>
        </p:blipFill>
        <p:spPr>
          <a:xfrm>
            <a:off x="1447800" y="1524000"/>
            <a:ext cx="6216902" cy="5093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Are warnings centered on the storm?</a:t>
            </a:r>
            <a:endParaRPr lang="en-US" dirty="0"/>
          </a:p>
        </p:txBody>
      </p:sp>
      <p:sp>
        <p:nvSpPr>
          <p:cNvPr id="4" name="Freeform 3"/>
          <p:cNvSpPr/>
          <p:nvPr>
            <p:custDataLst>
              <p:tags r:id="rId4"/>
            </p:custDataLst>
          </p:nvPr>
        </p:nvSpPr>
        <p:spPr>
          <a:xfrm>
            <a:off x="3169920" y="2804160"/>
            <a:ext cx="3276600" cy="1798320"/>
          </a:xfrm>
          <a:custGeom>
            <a:avLst/>
            <a:gdLst>
              <a:gd name="connsiteX0" fmla="*/ 0 w 3276600"/>
              <a:gd name="connsiteY0" fmla="*/ 1021080 h 1798320"/>
              <a:gd name="connsiteX1" fmla="*/ 2788920 w 3276600"/>
              <a:gd name="connsiteY1" fmla="*/ 0 h 1798320"/>
              <a:gd name="connsiteX2" fmla="*/ 3276600 w 3276600"/>
              <a:gd name="connsiteY2" fmla="*/ 1767840 h 1798320"/>
              <a:gd name="connsiteX3" fmla="*/ 76200 w 3276600"/>
              <a:gd name="connsiteY3" fmla="*/ 1798320 h 1798320"/>
              <a:gd name="connsiteX4" fmla="*/ 30480 w 3276600"/>
              <a:gd name="connsiteY4" fmla="*/ 975360 h 1798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76600" h="1798320">
                <a:moveTo>
                  <a:pt x="0" y="1021080"/>
                </a:moveTo>
                <a:lnTo>
                  <a:pt x="2788920" y="0"/>
                </a:lnTo>
                <a:lnTo>
                  <a:pt x="3276600" y="1767840"/>
                </a:lnTo>
                <a:lnTo>
                  <a:pt x="76200" y="1798320"/>
                </a:lnTo>
                <a:lnTo>
                  <a:pt x="30480" y="975360"/>
                </a:lnTo>
              </a:path>
            </a:pathLst>
          </a:custGeom>
          <a:noFill/>
          <a:ln w="635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/>
          <p:cNvCxnSpPr/>
          <p:nvPr>
            <p:custDataLst>
              <p:tags r:id="rId5"/>
            </p:custDataLst>
          </p:nvPr>
        </p:nvCxnSpPr>
        <p:spPr>
          <a:xfrm flipV="1">
            <a:off x="3581400" y="3886200"/>
            <a:ext cx="2438400" cy="457200"/>
          </a:xfrm>
          <a:prstGeom prst="straightConnector1">
            <a:avLst/>
          </a:prstGeom>
          <a:ln w="635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Multiply 6"/>
          <p:cNvSpPr/>
          <p:nvPr>
            <p:custDataLst>
              <p:tags r:id="rId6"/>
            </p:custDataLst>
          </p:nvPr>
        </p:nvSpPr>
        <p:spPr>
          <a:xfrm>
            <a:off x="4419600" y="3931920"/>
            <a:ext cx="381000" cy="487680"/>
          </a:xfrm>
          <a:prstGeom prst="mathMultiply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Multiply 17"/>
          <p:cNvSpPr/>
          <p:nvPr>
            <p:custDataLst>
              <p:tags r:id="rId7"/>
            </p:custDataLst>
          </p:nvPr>
        </p:nvSpPr>
        <p:spPr>
          <a:xfrm>
            <a:off x="4648200" y="3657600"/>
            <a:ext cx="381000" cy="487680"/>
          </a:xfrm>
          <a:prstGeom prst="mathMultiply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>
            <p:custDataLst>
              <p:tags r:id="rId8"/>
            </p:custDataLst>
          </p:nvPr>
        </p:nvSpPr>
        <p:spPr>
          <a:xfrm>
            <a:off x="4092221" y="5535633"/>
            <a:ext cx="433849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Compute centroid of TIME…MOT…LOC </a:t>
            </a:r>
          </a:p>
          <a:p>
            <a:r>
              <a:rPr lang="en-US" sz="2000" b="1" dirty="0" smtClean="0"/>
              <a:t>Compare against Polygon Centroid</a:t>
            </a:r>
            <a:endParaRPr lang="en-US" sz="2000" b="1" dirty="0"/>
          </a:p>
        </p:txBody>
      </p:sp>
      <p:sp>
        <p:nvSpPr>
          <p:cNvPr id="24" name="Multiply 23"/>
          <p:cNvSpPr/>
          <p:nvPr>
            <p:custDataLst>
              <p:tags r:id="rId9"/>
            </p:custDataLst>
          </p:nvPr>
        </p:nvSpPr>
        <p:spPr>
          <a:xfrm>
            <a:off x="3810000" y="5836920"/>
            <a:ext cx="381000" cy="487680"/>
          </a:xfrm>
          <a:prstGeom prst="mathMultiply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Multiply 24"/>
          <p:cNvSpPr/>
          <p:nvPr>
            <p:custDataLst>
              <p:tags r:id="rId10"/>
            </p:custDataLst>
          </p:nvPr>
        </p:nvSpPr>
        <p:spPr>
          <a:xfrm>
            <a:off x="3886200" y="5486400"/>
            <a:ext cx="381000" cy="487680"/>
          </a:xfrm>
          <a:prstGeom prst="mathMultiply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29317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685794"/>
            <a:ext cx="7315215" cy="548641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12709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071001-110310-svr-sbw-size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6" cstate="print"/>
          <a:stretch>
            <a:fillRect/>
          </a:stretch>
        </p:blipFill>
        <p:spPr>
          <a:xfrm>
            <a:off x="1447800" y="1524000"/>
            <a:ext cx="6216902" cy="5093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Does the warning track the storm in space?</a:t>
            </a:r>
            <a:endParaRPr lang="en-US" dirty="0"/>
          </a:p>
        </p:txBody>
      </p:sp>
      <p:cxnSp>
        <p:nvCxnSpPr>
          <p:cNvPr id="6" name="Straight Arrow Connector 5"/>
          <p:cNvCxnSpPr/>
          <p:nvPr>
            <p:custDataLst>
              <p:tags r:id="rId4"/>
            </p:custDataLst>
          </p:nvPr>
        </p:nvCxnSpPr>
        <p:spPr>
          <a:xfrm flipV="1">
            <a:off x="3581400" y="3886200"/>
            <a:ext cx="2438400" cy="457200"/>
          </a:xfrm>
          <a:prstGeom prst="straightConnector1">
            <a:avLst/>
          </a:prstGeom>
          <a:ln w="635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>
            <p:custDataLst>
              <p:tags r:id="rId5"/>
            </p:custDataLst>
          </p:nvPr>
        </p:nvSpPr>
        <p:spPr>
          <a:xfrm>
            <a:off x="4092221" y="5535633"/>
            <a:ext cx="467781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Compute moving threat TIME…MOT…LOC </a:t>
            </a:r>
          </a:p>
          <a:p>
            <a:r>
              <a:rPr lang="en-US" sz="2000" b="1" dirty="0"/>
              <a:t>p</a:t>
            </a:r>
            <a:r>
              <a:rPr lang="en-US" sz="2000" b="1" dirty="0" smtClean="0"/>
              <a:t>erpendicular to motion vector, compute</a:t>
            </a:r>
          </a:p>
          <a:p>
            <a:r>
              <a:rPr lang="en-US" sz="2000" b="1" dirty="0"/>
              <a:t>r</a:t>
            </a:r>
            <a:r>
              <a:rPr lang="en-US" sz="2000" b="1" dirty="0" smtClean="0"/>
              <a:t>eport displacement</a:t>
            </a:r>
            <a:endParaRPr lang="en-US" sz="2000" b="1" dirty="0"/>
          </a:p>
        </p:txBody>
      </p:sp>
      <p:cxnSp>
        <p:nvCxnSpPr>
          <p:cNvPr id="5" name="Straight Connector 4"/>
          <p:cNvCxnSpPr/>
          <p:nvPr>
            <p:custDataLst>
              <p:tags r:id="rId6"/>
            </p:custDataLst>
          </p:nvPr>
        </p:nvCxnSpPr>
        <p:spPr>
          <a:xfrm>
            <a:off x="3352800" y="3657600"/>
            <a:ext cx="457200" cy="1524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>
            <p:custDataLst>
              <p:tags r:id="rId7"/>
            </p:custDataLst>
          </p:nvPr>
        </p:nvCxnSpPr>
        <p:spPr>
          <a:xfrm>
            <a:off x="3733800" y="3581400"/>
            <a:ext cx="457200" cy="1524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>
            <p:custDataLst>
              <p:tags r:id="rId8"/>
            </p:custDataLst>
          </p:nvPr>
        </p:nvCxnSpPr>
        <p:spPr>
          <a:xfrm>
            <a:off x="4114800" y="3505200"/>
            <a:ext cx="457200" cy="1524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>
            <p:custDataLst>
              <p:tags r:id="rId9"/>
            </p:custDataLst>
          </p:nvPr>
        </p:nvCxnSpPr>
        <p:spPr>
          <a:xfrm>
            <a:off x="4495800" y="3429000"/>
            <a:ext cx="457200" cy="1524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>
            <p:custDataLst>
              <p:tags r:id="rId10"/>
            </p:custDataLst>
          </p:nvPr>
        </p:nvCxnSpPr>
        <p:spPr>
          <a:xfrm>
            <a:off x="4876800" y="3352800"/>
            <a:ext cx="457200" cy="1524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>
            <p:custDataLst>
              <p:tags r:id="rId11"/>
            </p:custDataLst>
          </p:nvPr>
        </p:nvCxnSpPr>
        <p:spPr>
          <a:xfrm>
            <a:off x="5257800" y="3276600"/>
            <a:ext cx="457200" cy="1524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Multiply 19"/>
          <p:cNvSpPr/>
          <p:nvPr>
            <p:custDataLst>
              <p:tags r:id="rId12"/>
            </p:custDataLst>
          </p:nvPr>
        </p:nvSpPr>
        <p:spPr>
          <a:xfrm>
            <a:off x="3619500" y="4114800"/>
            <a:ext cx="381000" cy="487680"/>
          </a:xfrm>
          <a:prstGeom prst="mathMultiply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Multiply 20"/>
          <p:cNvSpPr/>
          <p:nvPr>
            <p:custDataLst>
              <p:tags r:id="rId13"/>
            </p:custDataLst>
          </p:nvPr>
        </p:nvSpPr>
        <p:spPr>
          <a:xfrm>
            <a:off x="4488180" y="4191000"/>
            <a:ext cx="381000" cy="487680"/>
          </a:xfrm>
          <a:prstGeom prst="mathMultiply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Multiply 21"/>
          <p:cNvSpPr/>
          <p:nvPr>
            <p:custDataLst>
              <p:tags r:id="rId14"/>
            </p:custDataLst>
          </p:nvPr>
        </p:nvSpPr>
        <p:spPr>
          <a:xfrm>
            <a:off x="5105400" y="4236720"/>
            <a:ext cx="381000" cy="487680"/>
          </a:xfrm>
          <a:prstGeom prst="mathMultiply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5904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685794"/>
            <a:ext cx="7315215" cy="5486411"/>
          </a:xfrm>
          <a:prstGeom prst="rect">
            <a:avLst/>
          </a:prstGeom>
        </p:spPr>
      </p:pic>
      <p:sp>
        <p:nvSpPr>
          <p:cNvPr id="8" name="TextBox 7"/>
          <p:cNvSpPr txBox="1"/>
          <p:nvPr>
            <p:custDataLst>
              <p:tags r:id="rId3"/>
            </p:custDataLst>
          </p:nvPr>
        </p:nvSpPr>
        <p:spPr>
          <a:xfrm>
            <a:off x="1295400" y="5224194"/>
            <a:ext cx="4495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Most reports are 0-10 km south of the </a:t>
            </a:r>
          </a:p>
          <a:p>
            <a:r>
              <a:rPr lang="en-US" b="1" dirty="0" smtClean="0">
                <a:solidFill>
                  <a:schemeClr val="bg1"/>
                </a:solidFill>
              </a:rPr>
              <a:t>TIME…MOT…LOC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20329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071001-110310-svr-sbw-size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9" cstate="print"/>
          <a:stretch>
            <a:fillRect/>
          </a:stretch>
        </p:blipFill>
        <p:spPr>
          <a:xfrm>
            <a:off x="1447800" y="1524000"/>
            <a:ext cx="6216902" cy="5093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tracking fun</a:t>
            </a:r>
            <a:endParaRPr lang="en-US" dirty="0"/>
          </a:p>
        </p:txBody>
      </p:sp>
      <p:cxnSp>
        <p:nvCxnSpPr>
          <p:cNvPr id="6" name="Straight Arrow Connector 5"/>
          <p:cNvCxnSpPr/>
          <p:nvPr>
            <p:custDataLst>
              <p:tags r:id="rId4"/>
            </p:custDataLst>
          </p:nvPr>
        </p:nvCxnSpPr>
        <p:spPr>
          <a:xfrm flipV="1">
            <a:off x="3581400" y="3886200"/>
            <a:ext cx="2438400" cy="457200"/>
          </a:xfrm>
          <a:prstGeom prst="straightConnector1">
            <a:avLst/>
          </a:prstGeom>
          <a:ln w="635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>
            <p:custDataLst>
              <p:tags r:id="rId5"/>
            </p:custDataLst>
          </p:nvPr>
        </p:nvSpPr>
        <p:spPr>
          <a:xfrm>
            <a:off x="4092221" y="5535633"/>
            <a:ext cx="33451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Does storm tracking accuracy </a:t>
            </a:r>
          </a:p>
          <a:p>
            <a:r>
              <a:rPr lang="en-US" sz="2000" b="1" dirty="0"/>
              <a:t>d</a:t>
            </a:r>
            <a:r>
              <a:rPr lang="en-US" sz="2000" b="1" dirty="0" smtClean="0"/>
              <a:t>ecrease with time?</a:t>
            </a:r>
            <a:endParaRPr lang="en-US" sz="2000" b="1" dirty="0"/>
          </a:p>
        </p:txBody>
      </p:sp>
      <p:cxnSp>
        <p:nvCxnSpPr>
          <p:cNvPr id="5" name="Straight Connector 4"/>
          <p:cNvCxnSpPr/>
          <p:nvPr>
            <p:custDataLst>
              <p:tags r:id="rId6"/>
            </p:custDataLst>
          </p:nvPr>
        </p:nvCxnSpPr>
        <p:spPr>
          <a:xfrm>
            <a:off x="3352800" y="3657600"/>
            <a:ext cx="457200" cy="1524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>
            <p:custDataLst>
              <p:tags r:id="rId7"/>
            </p:custDataLst>
          </p:nvPr>
        </p:nvCxnSpPr>
        <p:spPr>
          <a:xfrm>
            <a:off x="3733800" y="3581400"/>
            <a:ext cx="457200" cy="1524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>
            <p:custDataLst>
              <p:tags r:id="rId8"/>
            </p:custDataLst>
          </p:nvPr>
        </p:nvCxnSpPr>
        <p:spPr>
          <a:xfrm>
            <a:off x="4114800" y="3505200"/>
            <a:ext cx="457200" cy="1524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>
            <p:custDataLst>
              <p:tags r:id="rId9"/>
            </p:custDataLst>
          </p:nvPr>
        </p:nvCxnSpPr>
        <p:spPr>
          <a:xfrm>
            <a:off x="4495800" y="3429000"/>
            <a:ext cx="457200" cy="1524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>
            <p:custDataLst>
              <p:tags r:id="rId10"/>
            </p:custDataLst>
          </p:nvPr>
        </p:nvCxnSpPr>
        <p:spPr>
          <a:xfrm>
            <a:off x="4876800" y="3352800"/>
            <a:ext cx="457200" cy="1524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>
            <p:custDataLst>
              <p:tags r:id="rId11"/>
            </p:custDataLst>
          </p:nvPr>
        </p:nvCxnSpPr>
        <p:spPr>
          <a:xfrm>
            <a:off x="5257800" y="3276600"/>
            <a:ext cx="457200" cy="1524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Multiply 19"/>
          <p:cNvSpPr/>
          <p:nvPr>
            <p:custDataLst>
              <p:tags r:id="rId12"/>
            </p:custDataLst>
          </p:nvPr>
        </p:nvSpPr>
        <p:spPr>
          <a:xfrm>
            <a:off x="3619500" y="4114800"/>
            <a:ext cx="381000" cy="487680"/>
          </a:xfrm>
          <a:prstGeom prst="mathMultiply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Multiply 20"/>
          <p:cNvSpPr/>
          <p:nvPr>
            <p:custDataLst>
              <p:tags r:id="rId13"/>
            </p:custDataLst>
          </p:nvPr>
        </p:nvSpPr>
        <p:spPr>
          <a:xfrm>
            <a:off x="4488180" y="4191000"/>
            <a:ext cx="381000" cy="487680"/>
          </a:xfrm>
          <a:prstGeom prst="mathMultiply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Multiply 21"/>
          <p:cNvSpPr/>
          <p:nvPr>
            <p:custDataLst>
              <p:tags r:id="rId14"/>
            </p:custDataLst>
          </p:nvPr>
        </p:nvSpPr>
        <p:spPr>
          <a:xfrm>
            <a:off x="5105400" y="4236720"/>
            <a:ext cx="381000" cy="487680"/>
          </a:xfrm>
          <a:prstGeom prst="mathMultiply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Multiply 17"/>
          <p:cNvSpPr/>
          <p:nvPr>
            <p:custDataLst>
              <p:tags r:id="rId15"/>
            </p:custDataLst>
          </p:nvPr>
        </p:nvSpPr>
        <p:spPr>
          <a:xfrm>
            <a:off x="5257800" y="3764280"/>
            <a:ext cx="381000" cy="487680"/>
          </a:xfrm>
          <a:prstGeom prst="mathMultiply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Multiply 22"/>
          <p:cNvSpPr/>
          <p:nvPr>
            <p:custDataLst>
              <p:tags r:id="rId16"/>
            </p:custDataLst>
          </p:nvPr>
        </p:nvSpPr>
        <p:spPr>
          <a:xfrm>
            <a:off x="4495800" y="3947160"/>
            <a:ext cx="381000" cy="487680"/>
          </a:xfrm>
          <a:prstGeom prst="mathMultiply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Multiply 23"/>
          <p:cNvSpPr/>
          <p:nvPr>
            <p:custDataLst>
              <p:tags r:id="rId17"/>
            </p:custDataLst>
          </p:nvPr>
        </p:nvSpPr>
        <p:spPr>
          <a:xfrm>
            <a:off x="3657600" y="4070925"/>
            <a:ext cx="381000" cy="487680"/>
          </a:xfrm>
          <a:prstGeom prst="mathMultiply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92314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685794"/>
            <a:ext cx="7315215" cy="5486411"/>
          </a:xfrm>
          <a:prstGeom prst="rect">
            <a:avLst/>
          </a:prstGeom>
        </p:spPr>
      </p:pic>
      <p:cxnSp>
        <p:nvCxnSpPr>
          <p:cNvPr id="7" name="Straight Connector 6"/>
          <p:cNvCxnSpPr/>
          <p:nvPr>
            <p:custDataLst>
              <p:tags r:id="rId3"/>
            </p:custDataLst>
          </p:nvPr>
        </p:nvCxnSpPr>
        <p:spPr>
          <a:xfrm>
            <a:off x="1371600" y="1295400"/>
            <a:ext cx="2819400" cy="609600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996373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071001-110310-svr-sbw-size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/>
          <a:stretch>
            <a:fillRect/>
          </a:stretch>
        </p:blipFill>
        <p:spPr>
          <a:xfrm>
            <a:off x="1447800" y="1524000"/>
            <a:ext cx="6216902" cy="5093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Academic Thought Experiment</a:t>
            </a:r>
            <a:endParaRPr lang="en-US" dirty="0"/>
          </a:p>
        </p:txBody>
      </p:sp>
      <p:cxnSp>
        <p:nvCxnSpPr>
          <p:cNvPr id="6" name="Straight Arrow Connector 5"/>
          <p:cNvCxnSpPr/>
          <p:nvPr>
            <p:custDataLst>
              <p:tags r:id="rId4"/>
            </p:custDataLst>
          </p:nvPr>
        </p:nvCxnSpPr>
        <p:spPr>
          <a:xfrm flipV="1">
            <a:off x="3581400" y="3886200"/>
            <a:ext cx="2438400" cy="457200"/>
          </a:xfrm>
          <a:prstGeom prst="straightConnector1">
            <a:avLst/>
          </a:prstGeom>
          <a:ln w="635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>
            <p:custDataLst>
              <p:tags r:id="rId5"/>
            </p:custDataLst>
          </p:nvPr>
        </p:nvSpPr>
        <p:spPr>
          <a:xfrm>
            <a:off x="2743200" y="4986634"/>
            <a:ext cx="5873076" cy="163121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Take TIME..MOT.LOC and draw my own warning: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b="1" dirty="0" smtClean="0"/>
              <a:t>30 min duration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b="1" dirty="0" smtClean="0"/>
              <a:t>~10 km left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b="1" dirty="0" smtClean="0"/>
              <a:t>~10 and increase to 30 km to the right </a:t>
            </a:r>
          </a:p>
          <a:p>
            <a:r>
              <a:rPr lang="en-US" sz="2000" b="1" dirty="0" smtClean="0"/>
              <a:t>Which will #win ?</a:t>
            </a:r>
            <a:endParaRPr lang="en-US" sz="2000" b="1" dirty="0"/>
          </a:p>
        </p:txBody>
      </p:sp>
      <p:sp>
        <p:nvSpPr>
          <p:cNvPr id="3" name="Freeform 2"/>
          <p:cNvSpPr/>
          <p:nvPr>
            <p:custDataLst>
              <p:tags r:id="rId6"/>
            </p:custDataLst>
          </p:nvPr>
        </p:nvSpPr>
        <p:spPr>
          <a:xfrm>
            <a:off x="3489960" y="3489960"/>
            <a:ext cx="2758440" cy="1264920"/>
          </a:xfrm>
          <a:custGeom>
            <a:avLst/>
            <a:gdLst>
              <a:gd name="connsiteX0" fmla="*/ 0 w 2758440"/>
              <a:gd name="connsiteY0" fmla="*/ 487680 h 1264920"/>
              <a:gd name="connsiteX1" fmla="*/ 2392680 w 2758440"/>
              <a:gd name="connsiteY1" fmla="*/ 0 h 1264920"/>
              <a:gd name="connsiteX2" fmla="*/ 2758440 w 2758440"/>
              <a:gd name="connsiteY2" fmla="*/ 1264920 h 1264920"/>
              <a:gd name="connsiteX3" fmla="*/ 198120 w 2758440"/>
              <a:gd name="connsiteY3" fmla="*/ 1158240 h 1264920"/>
              <a:gd name="connsiteX4" fmla="*/ 0 w 2758440"/>
              <a:gd name="connsiteY4" fmla="*/ 487680 h 1264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58440" h="1264920">
                <a:moveTo>
                  <a:pt x="0" y="487680"/>
                </a:moveTo>
                <a:lnTo>
                  <a:pt x="2392680" y="0"/>
                </a:lnTo>
                <a:lnTo>
                  <a:pt x="2758440" y="1264920"/>
                </a:lnTo>
                <a:lnTo>
                  <a:pt x="198120" y="1158240"/>
                </a:lnTo>
                <a:lnTo>
                  <a:pt x="0" y="487680"/>
                </a:lnTo>
                <a:close/>
              </a:path>
            </a:pathLst>
          </a:custGeom>
          <a:noFill/>
          <a:ln w="635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96155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  <p:custDataLst>
              <p:tags r:id="rId2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52400"/>
            <a:ext cx="7391400" cy="6570134"/>
          </a:xfrm>
        </p:spPr>
      </p:pic>
      <p:sp>
        <p:nvSpPr>
          <p:cNvPr id="8" name="TextBox 7"/>
          <p:cNvSpPr txBox="1"/>
          <p:nvPr>
            <p:custDataLst>
              <p:tags r:id="rId3"/>
            </p:custDataLst>
          </p:nvPr>
        </p:nvSpPr>
        <p:spPr>
          <a:xfrm>
            <a:off x="3733800" y="4953000"/>
            <a:ext cx="401744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Purple box is the warning from</a:t>
            </a:r>
          </a:p>
          <a:p>
            <a:r>
              <a:rPr lang="en-US" sz="2400" dirty="0"/>
              <a:t>t</a:t>
            </a:r>
            <a:r>
              <a:rPr lang="en-US" sz="2400" dirty="0" smtClean="0"/>
              <a:t>he automated algorithm</a:t>
            </a:r>
            <a:endParaRPr lang="en-US" sz="24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3789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11895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 smtClean="0"/>
              <a:t>Hastings’ </a:t>
            </a:r>
            <a:r>
              <a:rPr lang="en-US" dirty="0" smtClean="0"/>
              <a:t>TORs 2008-2011</a:t>
            </a:r>
            <a:endParaRPr lang="en-US" dirty="0"/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1861527692"/>
              </p:ext>
            </p:extLst>
          </p:nvPr>
        </p:nvGraphicFramePr>
        <p:xfrm>
          <a:off x="457200" y="1600200"/>
          <a:ext cx="822960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WEATHER BUREAU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ACADEMIA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Average Size (</a:t>
                      </a:r>
                      <a:r>
                        <a:rPr lang="en-US" dirty="0" err="1" smtClean="0"/>
                        <a:t>sq</a:t>
                      </a:r>
                      <a:r>
                        <a:rPr lang="en-US" dirty="0" smtClean="0"/>
                        <a:t> km)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1019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685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Areal Verification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15.3%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15.2%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Vertex</a:t>
                      </a:r>
                      <a:r>
                        <a:rPr lang="en-US" baseline="0" dirty="0" smtClean="0"/>
                        <a:t> County Intersection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60.9%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20.5%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Size Reduction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74.3%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Didn’t Compute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Perimeter Ratio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21.8%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24.7%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Probability</a:t>
                      </a:r>
                      <a:r>
                        <a:rPr lang="en-US" baseline="0" dirty="0" smtClean="0"/>
                        <a:t> of Detection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0.83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0.74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False Alarm Rate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0.72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0.74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Critical Success</a:t>
                      </a:r>
                      <a:r>
                        <a:rPr lang="en-US" baseline="0" dirty="0" smtClean="0"/>
                        <a:t> Index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0.27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0.24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Title 4"/>
          <p:cNvSpPr txBox="1">
            <a:spLocks/>
          </p:cNvSpPr>
          <p:nvPr>
            <p:custDataLst>
              <p:tags r:id="rId4"/>
            </p:custDataLst>
          </p:nvPr>
        </p:nvSpPr>
        <p:spPr>
          <a:xfrm>
            <a:off x="579120" y="51054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Did the weather </a:t>
            </a:r>
          </a:p>
          <a:p>
            <a:r>
              <a:rPr lang="en-US" dirty="0" smtClean="0"/>
              <a:t>bureau #win?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0" y="5105399"/>
            <a:ext cx="1136888" cy="147637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14356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Oh, you don’t agree?</a:t>
            </a:r>
            <a:endParaRPr lang="en-US" dirty="0"/>
          </a:p>
        </p:txBody>
      </p:sp>
      <p:pic>
        <p:nvPicPr>
          <p:cNvPr id="4" name="Content Placeholder 3" descr="090909_wilson_getty_350.jpg"/>
          <p:cNvPicPr>
            <a:picLocks noGrp="1" noChangeAspect="1"/>
          </p:cNvPicPr>
          <p:nvPr>
            <p:ph idx="1"/>
            <p:custDataLst>
              <p:tags r:id="rId3"/>
            </p:custDataLst>
          </p:nvPr>
        </p:nvPicPr>
        <p:blipFill>
          <a:blip r:embed="rId5" cstate="print"/>
          <a:stretch>
            <a:fillRect/>
          </a:stretch>
        </p:blipFill>
        <p:spPr>
          <a:xfrm>
            <a:off x="1600200" y="2196306"/>
            <a:ext cx="5943600" cy="3333750"/>
          </a:xfr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 smtClean="0"/>
              <a:t>What is broken?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The warnings are constrained by political boundaries!</a:t>
            </a:r>
          </a:p>
          <a:p>
            <a:pPr lvl="1"/>
            <a:r>
              <a:rPr lang="en-US" dirty="0" smtClean="0"/>
              <a:t>NWS Office can’t issue outside CWA</a:t>
            </a:r>
          </a:p>
          <a:p>
            <a:pPr lvl="1"/>
            <a:r>
              <a:rPr lang="en-US" dirty="0" smtClean="0"/>
              <a:t>Warning product (VTEC) is still bound to UGC codes</a:t>
            </a:r>
          </a:p>
          <a:p>
            <a:pPr lvl="1"/>
            <a:r>
              <a:rPr lang="en-US" dirty="0" smtClean="0"/>
              <a:t>Can’t issue SVR/TOR over Marine Zones, why ?!?!</a:t>
            </a:r>
          </a:p>
          <a:p>
            <a:r>
              <a:rPr lang="en-US" dirty="0" smtClean="0"/>
              <a:t>No penalty for warning size in verification</a:t>
            </a:r>
          </a:p>
          <a:p>
            <a:r>
              <a:rPr lang="en-US" dirty="0" smtClean="0"/>
              <a:t>Warning issuance software</a:t>
            </a:r>
          </a:p>
          <a:p>
            <a:r>
              <a:rPr lang="en-US" dirty="0" smtClean="0"/>
              <a:t>Warning dissemination software </a:t>
            </a:r>
            <a:r>
              <a:rPr lang="en-US" i="1" dirty="0" smtClean="0"/>
              <a:t>(bad </a:t>
            </a:r>
            <a:r>
              <a:rPr lang="en-US" i="1" dirty="0" err="1" smtClean="0"/>
              <a:t>daryl</a:t>
            </a:r>
            <a:r>
              <a:rPr lang="en-US" i="1" dirty="0" smtClean="0"/>
              <a:t>)</a:t>
            </a:r>
          </a:p>
          <a:p>
            <a:r>
              <a:rPr lang="en-US" dirty="0" smtClean="0"/>
              <a:t>Warning display software </a:t>
            </a:r>
            <a:r>
              <a:rPr lang="en-US" i="1" dirty="0" smtClean="0"/>
              <a:t>(bad </a:t>
            </a:r>
            <a:r>
              <a:rPr lang="en-US" i="1" dirty="0" err="1" smtClean="0"/>
              <a:t>daryl</a:t>
            </a:r>
            <a:r>
              <a:rPr lang="en-US" i="1" dirty="0" smtClean="0"/>
              <a:t>)</a:t>
            </a:r>
          </a:p>
          <a:p>
            <a:r>
              <a:rPr lang="en-US" dirty="0" smtClean="0"/>
              <a:t>Some local NWS Office policies conflict with NWS directives, where’s the sheriff?</a:t>
            </a:r>
          </a:p>
          <a:p>
            <a:r>
              <a:rPr lang="en-US" dirty="0" smtClean="0"/>
              <a:t>No topology checks, </a:t>
            </a:r>
            <a:r>
              <a:rPr lang="en-US" dirty="0" smtClean="0">
                <a:solidFill>
                  <a:srgbClr val="FFFF00"/>
                </a:solidFill>
              </a:rPr>
              <a:t>invalid geometries are OK</a:t>
            </a:r>
            <a:endParaRPr lang="en-US" dirty="0">
              <a:solidFill>
                <a:srgbClr val="FFFF00"/>
              </a:solidFill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~ 25% of TOR/SVR Warnings are 4 sided</a:t>
            </a:r>
          </a:p>
          <a:p>
            <a:r>
              <a:rPr lang="en-US" dirty="0" smtClean="0"/>
              <a:t>Only ~ 2 % of all SVR/TOR warnings are pure county retracements</a:t>
            </a:r>
          </a:p>
          <a:p>
            <a:r>
              <a:rPr lang="en-US" dirty="0" smtClean="0">
                <a:solidFill>
                  <a:srgbClr val="FFFF00"/>
                </a:solidFill>
              </a:rPr>
              <a:t>~ 75% of polygon vertices are guided by county borders </a:t>
            </a:r>
          </a:p>
          <a:p>
            <a:r>
              <a:rPr lang="en-US" dirty="0" smtClean="0"/>
              <a:t>SBWs have cut the size of warnings by over 60%, but the number of warnings has increased by 60%.</a:t>
            </a:r>
          </a:p>
          <a:p>
            <a:r>
              <a:rPr lang="en-US" dirty="0" smtClean="0"/>
              <a:t>The Cubs will not win the World Series this year</a:t>
            </a:r>
            <a:endParaRPr lang="en-US" dirty="0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 smtClean="0"/>
              <a:t>Is this the solution?</a:t>
            </a:r>
            <a:endParaRPr lang="en-US" dirty="0"/>
          </a:p>
        </p:txBody>
      </p:sp>
      <p:pic>
        <p:nvPicPr>
          <p:cNvPr id="5" name="Content Placeholder 4" descr="sarah-palin.jpg"/>
          <p:cNvPicPr>
            <a:picLocks noGrp="1" noChangeAspect="1"/>
          </p:cNvPicPr>
          <p:nvPr>
            <p:ph sz="half" idx="1"/>
            <p:custDataLst>
              <p:tags r:id="rId3"/>
            </p:custDataLst>
          </p:nvPr>
        </p:nvPicPr>
        <p:blipFill>
          <a:blip r:embed="rId6" cstate="print"/>
          <a:stretch>
            <a:fillRect/>
          </a:stretch>
        </p:blipFill>
        <p:spPr>
          <a:xfrm>
            <a:off x="666115" y="1600200"/>
            <a:ext cx="3620770" cy="4525963"/>
          </a:xfrm>
        </p:spPr>
      </p:pic>
      <p:pic>
        <p:nvPicPr>
          <p:cNvPr id="6" name="Content Placeholder 5" descr="bachman.jpg"/>
          <p:cNvPicPr>
            <a:picLocks noGrp="1" noChangeAspect="1"/>
          </p:cNvPicPr>
          <p:nvPr>
            <p:ph sz="half" idx="2"/>
            <p:custDataLst>
              <p:tags r:id="rId4"/>
            </p:custDataLst>
          </p:nvPr>
        </p:nvPicPr>
        <p:blipFill>
          <a:blip r:embed="rId7" cstate="print"/>
          <a:stretch>
            <a:fillRect/>
          </a:stretch>
        </p:blipFill>
        <p:spPr>
          <a:xfrm>
            <a:off x="4876801" y="1600200"/>
            <a:ext cx="3612839" cy="4486915"/>
          </a:xfr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 smtClean="0"/>
              <a:t>Equally, unrealistic solutions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Warnings should be data, not products</a:t>
            </a:r>
          </a:p>
          <a:p>
            <a:pPr lvl="1"/>
            <a:r>
              <a:rPr lang="en-US" dirty="0" smtClean="0"/>
              <a:t>Computers are the most important readers…</a:t>
            </a:r>
          </a:p>
          <a:p>
            <a:pPr lvl="1"/>
            <a:r>
              <a:rPr lang="en-US" dirty="0" smtClean="0"/>
              <a:t>UGC codes should not be included</a:t>
            </a:r>
          </a:p>
          <a:p>
            <a:r>
              <a:rPr lang="en-US" dirty="0" smtClean="0"/>
              <a:t>Warnings should come from NWS, not WFOs</a:t>
            </a:r>
          </a:p>
          <a:p>
            <a:pPr lvl="1"/>
            <a:r>
              <a:rPr lang="en-US" dirty="0" smtClean="0"/>
              <a:t>NWS should be working as a team, instead of </a:t>
            </a:r>
            <a:r>
              <a:rPr lang="en-US" dirty="0" err="1" smtClean="0"/>
              <a:t>theifdoms</a:t>
            </a:r>
            <a:endParaRPr lang="en-US" dirty="0" smtClean="0"/>
          </a:p>
          <a:p>
            <a:r>
              <a:rPr lang="en-US" dirty="0" smtClean="0"/>
              <a:t>Polygons should be limited to 4 to 6 sides.</a:t>
            </a:r>
          </a:p>
          <a:p>
            <a:r>
              <a:rPr lang="en-US" dirty="0" smtClean="0"/>
              <a:t>The Cubs develop talent from their farm system and not overpay for free agents that struggle with the rigors of playing left field.</a:t>
            </a:r>
            <a:endParaRPr lang="en-US" dirty="0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nws-alerts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40" cstate="print"/>
          <a:stretch>
            <a:fillRect/>
          </a:stretch>
        </p:blipFill>
        <p:spPr>
          <a:xfrm>
            <a:off x="609600" y="1200150"/>
            <a:ext cx="2371725" cy="1771650"/>
          </a:xfrm>
          <a:prstGeom prst="rect">
            <a:avLst/>
          </a:prstGeom>
        </p:spPr>
      </p:pic>
      <p:pic>
        <p:nvPicPr>
          <p:cNvPr id="5" name="Picture 4" descr="nws-alerts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0" cstate="print"/>
          <a:stretch>
            <a:fillRect/>
          </a:stretch>
        </p:blipFill>
        <p:spPr>
          <a:xfrm>
            <a:off x="685800" y="4572000"/>
            <a:ext cx="2371725" cy="1771650"/>
          </a:xfrm>
          <a:prstGeom prst="rect">
            <a:avLst/>
          </a:prstGeom>
        </p:spPr>
      </p:pic>
      <p:sp>
        <p:nvSpPr>
          <p:cNvPr id="6" name="TextBox 5"/>
          <p:cNvSpPr txBox="1"/>
          <p:nvPr>
            <p:custDataLst>
              <p:tags r:id="rId4"/>
            </p:custDataLst>
          </p:nvPr>
        </p:nvSpPr>
        <p:spPr>
          <a:xfrm>
            <a:off x="3276600" y="76200"/>
            <a:ext cx="4267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NWS Issues Products</a:t>
            </a:r>
          </a:p>
          <a:p>
            <a:r>
              <a:rPr lang="en-US" dirty="0" smtClean="0"/>
              <a:t>Forecaster tries to figure out what the public wants</a:t>
            </a:r>
            <a:endParaRPr lang="en-US" dirty="0"/>
          </a:p>
        </p:txBody>
      </p:sp>
      <p:sp>
        <p:nvSpPr>
          <p:cNvPr id="7" name="TextBox 6"/>
          <p:cNvSpPr txBox="1"/>
          <p:nvPr>
            <p:custDataLst>
              <p:tags r:id="rId5"/>
            </p:custDataLst>
          </p:nvPr>
        </p:nvSpPr>
        <p:spPr>
          <a:xfrm>
            <a:off x="3350888" y="3620869"/>
            <a:ext cx="34136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NWS Issues Data</a:t>
            </a:r>
          </a:p>
          <a:p>
            <a:r>
              <a:rPr lang="en-US" dirty="0" smtClean="0"/>
              <a:t>Computers deal with various users</a:t>
            </a:r>
            <a:endParaRPr lang="en-US" dirty="0"/>
          </a:p>
        </p:txBody>
      </p:sp>
      <p:sp>
        <p:nvSpPr>
          <p:cNvPr id="9" name="Cloud Callout 8"/>
          <p:cNvSpPr/>
          <p:nvPr>
            <p:custDataLst>
              <p:tags r:id="rId6"/>
            </p:custDataLst>
          </p:nvPr>
        </p:nvSpPr>
        <p:spPr>
          <a:xfrm>
            <a:off x="1295400" y="304800"/>
            <a:ext cx="1905000" cy="990600"/>
          </a:xfrm>
          <a:prstGeom prst="cloud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Isosceles Triangle 7"/>
          <p:cNvSpPr/>
          <p:nvPr>
            <p:custDataLst>
              <p:tags r:id="rId7"/>
            </p:custDataLst>
          </p:nvPr>
        </p:nvSpPr>
        <p:spPr>
          <a:xfrm>
            <a:off x="1905000" y="457200"/>
            <a:ext cx="609600" cy="533400"/>
          </a:xfrm>
          <a:prstGeom prst="triangl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loud Callout 9"/>
          <p:cNvSpPr/>
          <p:nvPr>
            <p:custDataLst>
              <p:tags r:id="rId8"/>
            </p:custDataLst>
          </p:nvPr>
        </p:nvSpPr>
        <p:spPr>
          <a:xfrm>
            <a:off x="1295400" y="3733800"/>
            <a:ext cx="1905000" cy="990600"/>
          </a:xfrm>
          <a:prstGeom prst="cloud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Isosceles Triangle 10"/>
          <p:cNvSpPr/>
          <p:nvPr>
            <p:custDataLst>
              <p:tags r:id="rId9"/>
            </p:custDataLst>
          </p:nvPr>
        </p:nvSpPr>
        <p:spPr>
          <a:xfrm>
            <a:off x="1905000" y="3886200"/>
            <a:ext cx="609600" cy="533400"/>
          </a:xfrm>
          <a:prstGeom prst="triangl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/>
          <p:cNvGrpSpPr/>
          <p:nvPr>
            <p:custDataLst>
              <p:tags r:id="rId10"/>
            </p:custDataLst>
          </p:nvPr>
        </p:nvGrpSpPr>
        <p:grpSpPr>
          <a:xfrm>
            <a:off x="6934200" y="76200"/>
            <a:ext cx="1905000" cy="2667000"/>
            <a:chOff x="6172200" y="152400"/>
            <a:chExt cx="1905000" cy="2667000"/>
          </a:xfrm>
        </p:grpSpPr>
        <p:pic>
          <p:nvPicPr>
            <p:cNvPr id="12" name="Picture 11" descr="alf.jpg"/>
            <p:cNvPicPr>
              <a:picLocks noChangeAspect="1"/>
            </p:cNvPicPr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6172200" y="1143000"/>
              <a:ext cx="1224558" cy="1676400"/>
            </a:xfrm>
            <a:prstGeom prst="rect">
              <a:avLst/>
            </a:prstGeom>
          </p:spPr>
        </p:pic>
        <p:sp>
          <p:nvSpPr>
            <p:cNvPr id="14" name="Cloud Callout 13"/>
            <p:cNvSpPr/>
            <p:nvPr/>
          </p:nvSpPr>
          <p:spPr>
            <a:xfrm>
              <a:off x="6553200" y="152400"/>
              <a:ext cx="1524000" cy="990600"/>
            </a:xfrm>
            <a:prstGeom prst="cloudCallou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7086600" y="381000"/>
              <a:ext cx="533400" cy="457200"/>
            </a:xfrm>
            <a:prstGeom prst="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" name="Group 36"/>
          <p:cNvGrpSpPr/>
          <p:nvPr>
            <p:custDataLst>
              <p:tags r:id="rId11"/>
            </p:custDataLst>
          </p:nvPr>
        </p:nvGrpSpPr>
        <p:grpSpPr>
          <a:xfrm>
            <a:off x="7696200" y="3581400"/>
            <a:ext cx="1219200" cy="1594338"/>
            <a:chOff x="6248400" y="3733800"/>
            <a:chExt cx="1981200" cy="2590800"/>
          </a:xfrm>
        </p:grpSpPr>
        <p:pic>
          <p:nvPicPr>
            <p:cNvPr id="13" name="Picture 12" descr="alf.jpg"/>
            <p:cNvPicPr>
              <a:picLocks noChangeAspect="1"/>
            </p:cNvPicPr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6248400" y="4648200"/>
              <a:ext cx="1224558" cy="1676400"/>
            </a:xfrm>
            <a:prstGeom prst="rect">
              <a:avLst/>
            </a:prstGeom>
          </p:spPr>
        </p:pic>
        <p:sp>
          <p:nvSpPr>
            <p:cNvPr id="16" name="Cloud Callout 15"/>
            <p:cNvSpPr/>
            <p:nvPr/>
          </p:nvSpPr>
          <p:spPr>
            <a:xfrm>
              <a:off x="6705600" y="3733800"/>
              <a:ext cx="1524000" cy="990600"/>
            </a:xfrm>
            <a:prstGeom prst="cloudCallou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7239000" y="3962400"/>
              <a:ext cx="533400" cy="457200"/>
            </a:xfrm>
            <a:prstGeom prst="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3" name="Picture 22" descr="bender-smoking.jpeg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42" cstate="print"/>
          <a:stretch>
            <a:fillRect/>
          </a:stretch>
        </p:blipFill>
        <p:spPr>
          <a:xfrm>
            <a:off x="4876800" y="1981200"/>
            <a:ext cx="1397000" cy="1047750"/>
          </a:xfrm>
          <a:prstGeom prst="rect">
            <a:avLst/>
          </a:prstGeom>
        </p:spPr>
      </p:pic>
      <p:pic>
        <p:nvPicPr>
          <p:cNvPr id="24" name="Picture 23" descr="bender-smoking.jpeg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42" cstate="print"/>
          <a:stretch>
            <a:fillRect/>
          </a:stretch>
        </p:blipFill>
        <p:spPr>
          <a:xfrm>
            <a:off x="4800600" y="4953000"/>
            <a:ext cx="1397000" cy="1047750"/>
          </a:xfrm>
          <a:prstGeom prst="rect">
            <a:avLst/>
          </a:prstGeom>
        </p:spPr>
      </p:pic>
      <p:sp>
        <p:nvSpPr>
          <p:cNvPr id="25" name="Cloud Callout 24"/>
          <p:cNvSpPr/>
          <p:nvPr>
            <p:custDataLst>
              <p:tags r:id="rId14"/>
            </p:custDataLst>
          </p:nvPr>
        </p:nvSpPr>
        <p:spPr>
          <a:xfrm>
            <a:off x="5562600" y="1219200"/>
            <a:ext cx="931985" cy="762000"/>
          </a:xfrm>
          <a:prstGeom prst="cloud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/>
          <p:cNvCxnSpPr/>
          <p:nvPr>
            <p:custDataLst>
              <p:tags r:id="rId15"/>
            </p:custDataLst>
          </p:nvPr>
        </p:nvCxnSpPr>
        <p:spPr>
          <a:xfrm flipV="1">
            <a:off x="1905000" y="609600"/>
            <a:ext cx="5638800" cy="91440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ight Arrow 28"/>
          <p:cNvSpPr/>
          <p:nvPr>
            <p:custDataLst>
              <p:tags r:id="rId16"/>
            </p:custDataLst>
          </p:nvPr>
        </p:nvSpPr>
        <p:spPr>
          <a:xfrm>
            <a:off x="3124200" y="2133600"/>
            <a:ext cx="3048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>
            <p:custDataLst>
              <p:tags r:id="rId17"/>
            </p:custDataLst>
          </p:nvPr>
        </p:nvSpPr>
        <p:spPr>
          <a:xfrm>
            <a:off x="5791200" y="1371600"/>
            <a:ext cx="533400" cy="45720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>
            <p:custDataLst>
              <p:tags r:id="rId18"/>
            </p:custDataLst>
          </p:nvPr>
        </p:nvSpPr>
        <p:spPr>
          <a:xfrm>
            <a:off x="3505200" y="2057400"/>
            <a:ext cx="533400" cy="45720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ight Arrow 30"/>
          <p:cNvSpPr/>
          <p:nvPr>
            <p:custDataLst>
              <p:tags r:id="rId19"/>
            </p:custDataLst>
          </p:nvPr>
        </p:nvSpPr>
        <p:spPr>
          <a:xfrm>
            <a:off x="4191000" y="2133600"/>
            <a:ext cx="3048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>
            <p:custDataLst>
              <p:tags r:id="rId20"/>
            </p:custDataLst>
          </p:nvPr>
        </p:nvSpPr>
        <p:spPr>
          <a:xfrm>
            <a:off x="3124200" y="2590800"/>
            <a:ext cx="1422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Disseminates</a:t>
            </a:r>
            <a:endParaRPr lang="en-US" dirty="0"/>
          </a:p>
        </p:txBody>
      </p:sp>
      <p:sp>
        <p:nvSpPr>
          <p:cNvPr id="34" name="Right Triangle 33"/>
          <p:cNvSpPr/>
          <p:nvPr>
            <p:custDataLst>
              <p:tags r:id="rId21"/>
            </p:custDataLst>
          </p:nvPr>
        </p:nvSpPr>
        <p:spPr>
          <a:xfrm>
            <a:off x="5943600" y="1447800"/>
            <a:ext cx="228600" cy="304800"/>
          </a:xfrm>
          <a:prstGeom prst="rtTriangl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>
            <p:custDataLst>
              <p:tags r:id="rId22"/>
            </p:custDataLst>
          </p:nvPr>
        </p:nvSpPr>
        <p:spPr>
          <a:xfrm>
            <a:off x="4693883" y="2971800"/>
            <a:ext cx="1783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Computer angry!</a:t>
            </a:r>
            <a:endParaRPr lang="en-US" dirty="0"/>
          </a:p>
        </p:txBody>
      </p:sp>
      <p:sp>
        <p:nvSpPr>
          <p:cNvPr id="36" name="TextBox 35"/>
          <p:cNvSpPr txBox="1"/>
          <p:nvPr>
            <p:custDataLst>
              <p:tags r:id="rId23"/>
            </p:custDataLst>
          </p:nvPr>
        </p:nvSpPr>
        <p:spPr>
          <a:xfrm>
            <a:off x="7010400" y="2743200"/>
            <a:ext cx="18739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Public doesn’t call</a:t>
            </a:r>
          </a:p>
          <a:p>
            <a:r>
              <a:rPr lang="en-US" dirty="0" smtClean="0"/>
              <a:t>Congress.</a:t>
            </a:r>
            <a:endParaRPr lang="en-US" dirty="0"/>
          </a:p>
        </p:txBody>
      </p:sp>
      <p:cxnSp>
        <p:nvCxnSpPr>
          <p:cNvPr id="38" name="Straight Arrow Connector 37"/>
          <p:cNvCxnSpPr>
            <a:endCxn id="16" idx="0"/>
          </p:cNvCxnSpPr>
          <p:nvPr>
            <p:custDataLst>
              <p:tags r:id="rId24"/>
            </p:custDataLst>
          </p:nvPr>
        </p:nvCxnSpPr>
        <p:spPr>
          <a:xfrm flipV="1">
            <a:off x="5867400" y="3886200"/>
            <a:ext cx="2113063" cy="83820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Isosceles Triangle 40"/>
          <p:cNvSpPr/>
          <p:nvPr>
            <p:custDataLst>
              <p:tags r:id="rId25"/>
            </p:custDataLst>
          </p:nvPr>
        </p:nvSpPr>
        <p:spPr>
          <a:xfrm>
            <a:off x="3581400" y="2124074"/>
            <a:ext cx="381000" cy="333375"/>
          </a:xfrm>
          <a:prstGeom prst="triangl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ight Arrow 41"/>
          <p:cNvSpPr/>
          <p:nvPr>
            <p:custDataLst>
              <p:tags r:id="rId26"/>
            </p:custDataLst>
          </p:nvPr>
        </p:nvSpPr>
        <p:spPr>
          <a:xfrm>
            <a:off x="3200400" y="5191126"/>
            <a:ext cx="3048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ight Arrow 43"/>
          <p:cNvSpPr/>
          <p:nvPr>
            <p:custDataLst>
              <p:tags r:id="rId27"/>
            </p:custDataLst>
          </p:nvPr>
        </p:nvSpPr>
        <p:spPr>
          <a:xfrm>
            <a:off x="4267200" y="5191126"/>
            <a:ext cx="3048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>
            <p:custDataLst>
              <p:tags r:id="rId28"/>
            </p:custDataLst>
          </p:nvPr>
        </p:nvSpPr>
        <p:spPr>
          <a:xfrm>
            <a:off x="3200400" y="5648326"/>
            <a:ext cx="1422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Disseminates</a:t>
            </a:r>
            <a:endParaRPr lang="en-US" dirty="0"/>
          </a:p>
        </p:txBody>
      </p:sp>
      <p:sp>
        <p:nvSpPr>
          <p:cNvPr id="46" name="Isosceles Triangle 45"/>
          <p:cNvSpPr/>
          <p:nvPr>
            <p:custDataLst>
              <p:tags r:id="rId29"/>
            </p:custDataLst>
          </p:nvPr>
        </p:nvSpPr>
        <p:spPr>
          <a:xfrm>
            <a:off x="3581400" y="5076825"/>
            <a:ext cx="642257" cy="561975"/>
          </a:xfrm>
          <a:prstGeom prst="triangl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Cloud Callout 47"/>
          <p:cNvSpPr/>
          <p:nvPr>
            <p:custDataLst>
              <p:tags r:id="rId30"/>
            </p:custDataLst>
          </p:nvPr>
        </p:nvSpPr>
        <p:spPr>
          <a:xfrm>
            <a:off x="5410200" y="4495800"/>
            <a:ext cx="879231" cy="457200"/>
          </a:xfrm>
          <a:prstGeom prst="cloud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Isosceles Triangle 48"/>
          <p:cNvSpPr/>
          <p:nvPr>
            <p:custDataLst>
              <p:tags r:id="rId31"/>
            </p:custDataLst>
          </p:nvPr>
        </p:nvSpPr>
        <p:spPr>
          <a:xfrm>
            <a:off x="5715000" y="4572000"/>
            <a:ext cx="281354" cy="246185"/>
          </a:xfrm>
          <a:prstGeom prst="triangl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0" name="Picture 49" descr="meathead.jpg"/>
          <p:cNvPicPr>
            <a:picLocks noChangeAspect="1"/>
          </p:cNvPicPr>
          <p:nvPr>
            <p:custDataLst>
              <p:tags r:id="rId32"/>
            </p:custDataLst>
          </p:nvPr>
        </p:nvPicPr>
        <p:blipFill>
          <a:blip r:embed="rId43" cstate="print"/>
          <a:stretch>
            <a:fillRect/>
          </a:stretch>
        </p:blipFill>
        <p:spPr>
          <a:xfrm>
            <a:off x="7086600" y="5562600"/>
            <a:ext cx="1143000" cy="1143000"/>
          </a:xfrm>
          <a:prstGeom prst="rect">
            <a:avLst/>
          </a:prstGeom>
        </p:spPr>
      </p:pic>
      <p:cxnSp>
        <p:nvCxnSpPr>
          <p:cNvPr id="52" name="Straight Connector 51"/>
          <p:cNvCxnSpPr/>
          <p:nvPr>
            <p:custDataLst>
              <p:tags r:id="rId33"/>
            </p:custDataLst>
          </p:nvPr>
        </p:nvCxnSpPr>
        <p:spPr>
          <a:xfrm>
            <a:off x="0" y="3505200"/>
            <a:ext cx="9144000" cy="0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loud Callout 52"/>
          <p:cNvSpPr/>
          <p:nvPr>
            <p:custDataLst>
              <p:tags r:id="rId34"/>
            </p:custDataLst>
          </p:nvPr>
        </p:nvSpPr>
        <p:spPr>
          <a:xfrm>
            <a:off x="7848600" y="5334000"/>
            <a:ext cx="879231" cy="457200"/>
          </a:xfrm>
          <a:prstGeom prst="cloud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4" name="Straight Arrow Connector 53"/>
          <p:cNvCxnSpPr>
            <a:endCxn id="50" idx="0"/>
          </p:cNvCxnSpPr>
          <p:nvPr>
            <p:custDataLst>
              <p:tags r:id="rId35"/>
            </p:custDataLst>
          </p:nvPr>
        </p:nvCxnSpPr>
        <p:spPr>
          <a:xfrm>
            <a:off x="6019800" y="4876800"/>
            <a:ext cx="1638300" cy="68580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Can 55"/>
          <p:cNvSpPr/>
          <p:nvPr>
            <p:custDataLst>
              <p:tags r:id="rId36"/>
            </p:custDataLst>
          </p:nvPr>
        </p:nvSpPr>
        <p:spPr>
          <a:xfrm>
            <a:off x="8077200" y="5410200"/>
            <a:ext cx="457200" cy="381000"/>
          </a:xfrm>
          <a:prstGeom prst="can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/>
          <p:cNvSpPr txBox="1"/>
          <p:nvPr>
            <p:custDataLst>
              <p:tags r:id="rId37"/>
            </p:custDataLst>
          </p:nvPr>
        </p:nvSpPr>
        <p:spPr>
          <a:xfrm>
            <a:off x="4648200" y="6019800"/>
            <a:ext cx="1835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Computer happy!</a:t>
            </a:r>
            <a:endParaRPr lang="en-US" dirty="0"/>
          </a:p>
        </p:txBody>
      </p:sp>
      <p:sp>
        <p:nvSpPr>
          <p:cNvPr id="58" name="TextBox 57"/>
          <p:cNvSpPr txBox="1"/>
          <p:nvPr>
            <p:custDataLst>
              <p:tags r:id="rId38"/>
            </p:custDataLst>
          </p:nvPr>
        </p:nvSpPr>
        <p:spPr>
          <a:xfrm>
            <a:off x="5303060" y="6324600"/>
            <a:ext cx="1859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Meathead happy!</a:t>
            </a:r>
            <a:endParaRPr lang="en-US" dirty="0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Apps &amp; Archives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(less controversial)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0071703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IEM Cow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0" y="609600"/>
            <a:ext cx="2413000" cy="1447800"/>
          </a:xfr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SBW Verification based on </a:t>
            </a:r>
            <a:r>
              <a:rPr lang="en-US" dirty="0" smtClean="0">
                <a:solidFill>
                  <a:srgbClr val="FFFF00"/>
                </a:solidFill>
              </a:rPr>
              <a:t>Local Storm Reports, not Storm Data</a:t>
            </a:r>
          </a:p>
          <a:p>
            <a:r>
              <a:rPr lang="en-US" dirty="0" smtClean="0"/>
              <a:t>Provides geometry stats on polygon</a:t>
            </a:r>
          </a:p>
          <a:p>
            <a:r>
              <a:rPr lang="en-US" dirty="0" smtClean="0"/>
              <a:t>Handy way to review event data</a:t>
            </a:r>
          </a:p>
          <a:p>
            <a:r>
              <a:rPr lang="en-US" dirty="0" smtClean="0"/>
              <a:t>It is ‘live’ and accurate at the time of page load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2590800"/>
            <a:ext cx="4465275" cy="318816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7788291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IEM Raccoon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388034"/>
            <a:ext cx="2905125" cy="2181225"/>
          </a:xfr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OAX’s Dan </a:t>
            </a:r>
            <a:r>
              <a:rPr lang="en-US" dirty="0" err="1" smtClean="0"/>
              <a:t>Nietfeld</a:t>
            </a:r>
            <a:r>
              <a:rPr lang="en-US" dirty="0"/>
              <a:t> </a:t>
            </a:r>
            <a:r>
              <a:rPr lang="en-US" dirty="0" smtClean="0"/>
              <a:t>gave me the idea</a:t>
            </a:r>
          </a:p>
          <a:p>
            <a:r>
              <a:rPr lang="en-US" dirty="0" smtClean="0"/>
              <a:t>Create simple and quick </a:t>
            </a:r>
            <a:r>
              <a:rPr lang="en-US" dirty="0" err="1" smtClean="0"/>
              <a:t>Powerpoints</a:t>
            </a:r>
            <a:r>
              <a:rPr lang="en-US" dirty="0" smtClean="0"/>
              <a:t> of SVR,TOR warning events</a:t>
            </a:r>
          </a:p>
          <a:p>
            <a:r>
              <a:rPr lang="en-US" dirty="0" smtClean="0"/>
              <a:t>Intended use:</a:t>
            </a:r>
          </a:p>
          <a:p>
            <a:pPr lvl="1"/>
            <a:r>
              <a:rPr lang="en-US" dirty="0" smtClean="0"/>
              <a:t>Internal Office review of events</a:t>
            </a:r>
          </a:p>
          <a:p>
            <a:pPr lvl="1"/>
            <a:r>
              <a:rPr lang="en-US" dirty="0" smtClean="0"/>
              <a:t>Quick materials for presentations </a:t>
            </a:r>
          </a:p>
          <a:p>
            <a:r>
              <a:rPr lang="en-US" dirty="0" smtClean="0"/>
              <a:t>Improvements coming!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533400"/>
            <a:ext cx="2314575" cy="18002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4598486"/>
            <a:ext cx="2895600" cy="218122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6491566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NEXRAD Archives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600200"/>
            <a:ext cx="3276600" cy="2087880"/>
          </a:xfr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1km composite every 5 minutes back to 1995</a:t>
            </a:r>
          </a:p>
          <a:p>
            <a:r>
              <a:rPr lang="en-US" dirty="0" smtClean="0"/>
              <a:t>Single site imagery since 1 Jan 2012 (backfilling ongoing)</a:t>
            </a:r>
          </a:p>
          <a:p>
            <a:r>
              <a:rPr lang="en-US" dirty="0" smtClean="0"/>
              <a:t>Iowa NEXRADs are backfilled.</a:t>
            </a:r>
          </a:p>
          <a:p>
            <a:r>
              <a:rPr lang="en-US" dirty="0" smtClean="0"/>
              <a:t>GIS Ready!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688" y="4343400"/>
            <a:ext cx="4325815" cy="187452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4919095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Archives of Interest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App to quickly view text products by center by date or range of dates</a:t>
            </a:r>
          </a:p>
          <a:p>
            <a:r>
              <a:rPr lang="en-US" dirty="0" smtClean="0"/>
              <a:t>Processed SHEF archive back to 2010</a:t>
            </a:r>
          </a:p>
          <a:p>
            <a:r>
              <a:rPr lang="en-US" dirty="0" err="1" smtClean="0"/>
              <a:t>Shapefile</a:t>
            </a:r>
            <a:r>
              <a:rPr lang="en-US" dirty="0" smtClean="0"/>
              <a:t> download of VTEC warnings and Local Storm Reports</a:t>
            </a:r>
          </a:p>
          <a:p>
            <a:r>
              <a:rPr lang="en-US" dirty="0" smtClean="0"/>
              <a:t>Nearly complete archive of ASOS/AWOS processed data and raw METARs</a:t>
            </a:r>
          </a:p>
          <a:p>
            <a:r>
              <a:rPr lang="en-US" dirty="0" smtClean="0"/>
              <a:t>Processed MOS archive since 2007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033471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 smtClean="0"/>
              <a:t>So I challenge you:</a:t>
            </a:r>
            <a:endParaRPr lang="en-US" dirty="0"/>
          </a:p>
        </p:txBody>
      </p:sp>
      <p:pic>
        <p:nvPicPr>
          <p:cNvPr id="5" name="Content Placeholder 4" descr="grinds-my-gears1.jpg"/>
          <p:cNvPicPr>
            <a:picLocks noGrp="1" noChangeAspect="1"/>
          </p:cNvPicPr>
          <p:nvPr>
            <p:ph sz="half" idx="1"/>
            <p:custDataLst>
              <p:tags r:id="rId3"/>
            </p:custDataLst>
          </p:nvPr>
        </p:nvPicPr>
        <p:blipFill>
          <a:blip r:embed="rId6" cstate="print"/>
          <a:stretch>
            <a:fillRect/>
          </a:stretch>
        </p:blipFill>
        <p:spPr>
          <a:xfrm>
            <a:off x="0" y="2229101"/>
            <a:ext cx="4648200" cy="3497505"/>
          </a:xfrm>
        </p:spPr>
      </p:pic>
      <p:sp>
        <p:nvSpPr>
          <p:cNvPr id="4" name="Content Placeholder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/>
        <p:txBody>
          <a:bodyPr/>
          <a:lstStyle/>
          <a:p>
            <a:r>
              <a:rPr lang="en-US" dirty="0" smtClean="0"/>
              <a:t>Go to your fancy AWIPS station and draw me a storm based warning for a tornado spotted:</a:t>
            </a:r>
          </a:p>
          <a:p>
            <a:pPr lvl="1"/>
            <a:r>
              <a:rPr lang="en-US" dirty="0" smtClean="0"/>
              <a:t>Shelby, NE</a:t>
            </a:r>
            <a:endParaRPr lang="en-US" dirty="0" smtClean="0"/>
          </a:p>
          <a:p>
            <a:pPr lvl="1"/>
            <a:r>
              <a:rPr lang="en-US" dirty="0" smtClean="0"/>
              <a:t>Hamburg Bend Conservation Reserve</a:t>
            </a:r>
          </a:p>
          <a:p>
            <a:pPr lvl="1"/>
            <a:r>
              <a:rPr lang="en-US" dirty="0" smtClean="0"/>
              <a:t>St Petersburg, FL</a:t>
            </a:r>
          </a:p>
          <a:p>
            <a:pPr lvl="1"/>
            <a:endParaRPr lang="en-US" dirty="0" smtClean="0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9" name="Rectangle 3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 smtClean="0"/>
              <a:t>Time for Questions?</a:t>
            </a:r>
            <a:endParaRPr lang="en-US" dirty="0"/>
          </a:p>
        </p:txBody>
      </p:sp>
      <p:sp>
        <p:nvSpPr>
          <p:cNvPr id="50181" name="Text Box 5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4648200" y="3581400"/>
            <a:ext cx="3506788" cy="1554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3200">
                <a:latin typeface="Times New Roman" pitchFamily="18" charset="0"/>
              </a:rPr>
              <a:t>Daryl Herzmann</a:t>
            </a:r>
          </a:p>
          <a:p>
            <a:r>
              <a:rPr lang="en-US" sz="3200">
                <a:latin typeface="Times New Roman" pitchFamily="18" charset="0"/>
              </a:rPr>
              <a:t>515.294.5978</a:t>
            </a:r>
          </a:p>
          <a:p>
            <a:r>
              <a:rPr lang="en-US" sz="3200">
                <a:latin typeface="Times New Roman" pitchFamily="18" charset="0"/>
              </a:rPr>
              <a:t>akrherz@iastate.edu</a:t>
            </a:r>
          </a:p>
        </p:txBody>
      </p:sp>
      <p:pic>
        <p:nvPicPr>
          <p:cNvPr id="50182" name="Picture 6" descr="tuxmexican"/>
          <p:cNvPicPr>
            <a:picLocks noGrp="1" noChangeAspect="1" noChangeArrowheads="1"/>
          </p:cNvPicPr>
          <p:nvPr>
            <p:ph type="clipArt" sz="half" idx="1"/>
            <p:custDataLst>
              <p:tags r:id="rId4"/>
            </p:custDataLst>
          </p:nvPr>
        </p:nvPicPr>
        <p:blipFill>
          <a:blip r:embed="rId7" cstate="print"/>
          <a:srcRect/>
          <a:stretch>
            <a:fillRect/>
          </a:stretch>
        </p:blipFill>
        <p:spPr>
          <a:xfrm>
            <a:off x="609600" y="1828800"/>
            <a:ext cx="3505200" cy="4114800"/>
          </a:xfrm>
          <a:noFill/>
          <a:ln/>
        </p:spPr>
      </p:pic>
      <p:sp>
        <p:nvSpPr>
          <p:cNvPr id="50183" name="WordArt 7"/>
          <p:cNvSpPr>
            <a:spLocks noChangeArrowheads="1" noChangeShapeType="1" noTextEdit="1"/>
          </p:cNvSpPr>
          <p:nvPr>
            <p:custDataLst>
              <p:tags r:id="rId5"/>
            </p:custDataLst>
          </p:nvPr>
        </p:nvSpPr>
        <p:spPr bwMode="auto">
          <a:xfrm>
            <a:off x="4371975" y="2590800"/>
            <a:ext cx="3781425" cy="4572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2000" kern="1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FFFFFF"/>
                </a:solidFill>
                <a:latin typeface="Arial Black"/>
              </a:rPr>
              <a:t>mesonet.agron.iastate.edu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Oh, you still don’t agree?</a:t>
            </a:r>
            <a:endParaRPr lang="en-US" dirty="0"/>
          </a:p>
        </p:txBody>
      </p:sp>
      <p:pic>
        <p:nvPicPr>
          <p:cNvPr id="4" name="Content Placeholder 3" descr="090909_wilson_getty_350.jpg"/>
          <p:cNvPicPr>
            <a:picLocks noGrp="1" noChangeAspect="1"/>
          </p:cNvPicPr>
          <p:nvPr>
            <p:ph idx="1"/>
            <p:custDataLst>
              <p:tags r:id="rId3"/>
            </p:custDataLst>
          </p:nvPr>
        </p:nvPicPr>
        <p:blipFill>
          <a:blip r:embed="rId6" cstate="print"/>
          <a:stretch>
            <a:fillRect/>
          </a:stretch>
        </p:blipFill>
        <p:spPr>
          <a:xfrm>
            <a:off x="1600200" y="2196306"/>
            <a:ext cx="5943600" cy="3333750"/>
          </a:xfrm>
        </p:spPr>
      </p:pic>
      <p:sp>
        <p:nvSpPr>
          <p:cNvPr id="5" name="Title 1"/>
          <p:cNvSpPr txBox="1">
            <a:spLocks/>
          </p:cNvSpPr>
          <p:nvPr>
            <p:custDataLst>
              <p:tags r:id="rId4"/>
            </p:custDataLst>
          </p:nvPr>
        </p:nvSpPr>
        <p:spPr>
          <a:xfrm>
            <a:off x="457200" y="54864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(Or, everyone does agree because this is such a smart office or is adverse to confrontation)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04895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071001-110310-svr-sbw-size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/>
          <a:stretch>
            <a:fillRect/>
          </a:stretch>
        </p:blipFill>
        <p:spPr>
          <a:xfrm>
            <a:off x="386999" y="0"/>
            <a:ext cx="8370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>
            <p:custDataLst>
              <p:tags r:id="rId3"/>
            </p:custDataLst>
          </p:nvPr>
        </p:nvSpPr>
        <p:spPr>
          <a:xfrm>
            <a:off x="4724400" y="4863405"/>
            <a:ext cx="4200252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FF00"/>
                </a:solidFill>
              </a:rPr>
              <a:t>Warning Process Evaluation</a:t>
            </a:r>
          </a:p>
          <a:p>
            <a:r>
              <a:rPr lang="en-US" sz="2800" dirty="0" smtClean="0"/>
              <a:t>Garden Variety Tornado</a:t>
            </a:r>
          </a:p>
          <a:p>
            <a:r>
              <a:rPr lang="en-US" sz="2800" dirty="0" smtClean="0"/>
              <a:t>We had better warn.</a:t>
            </a:r>
            <a:endParaRPr lang="en-US" sz="2800" dirty="0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071001-110310-svr-sbw-size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/>
          <a:stretch>
            <a:fillRect/>
          </a:stretch>
        </p:blipFill>
        <p:spPr>
          <a:xfrm>
            <a:off x="386999" y="0"/>
            <a:ext cx="8370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>
            <p:custDataLst>
              <p:tags r:id="rId3"/>
            </p:custDataLst>
          </p:nvPr>
        </p:nvSpPr>
        <p:spPr>
          <a:xfrm>
            <a:off x="4724401" y="4863405"/>
            <a:ext cx="41910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FF00"/>
                </a:solidFill>
              </a:rPr>
              <a:t>Warning Process Evaluation</a:t>
            </a:r>
          </a:p>
          <a:p>
            <a:r>
              <a:rPr lang="en-US" sz="2800" dirty="0" smtClean="0"/>
              <a:t>Yippee, we can use our fine training and draw a polygon!</a:t>
            </a:r>
          </a:p>
        </p:txBody>
      </p:sp>
      <p:pic>
        <p:nvPicPr>
          <p:cNvPr id="5" name="Content Placeholder 3" descr="SBW-main2.jpg"/>
          <p:cNvPicPr>
            <a:picLocks noGrp="1" noChangeAspect="1"/>
          </p:cNvPicPr>
          <p:nvPr>
            <p:ph idx="1"/>
            <p:custDataLst>
              <p:tags r:id="rId4"/>
            </p:custDataLst>
          </p:nvPr>
        </p:nvPicPr>
        <p:blipFill>
          <a:blip r:embed="rId7" cstate="print"/>
          <a:stretch>
            <a:fillRect/>
          </a:stretch>
        </p:blipFill>
        <p:spPr>
          <a:xfrm>
            <a:off x="4876800" y="228600"/>
            <a:ext cx="3886200" cy="4615854"/>
          </a:xfr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RqV4yDusqsKu8lRztXZr2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UEuD8H39UmWvtyjDzQF41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CL1wYaCOs9PyI0bfSldDA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9FfUreaJE4sXywNNHmOdU2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1HgtHtiEWpudt6MCwWr4N5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u34WYMNvlhFbSSmS9x8PqQ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AaunraYppF6ExDYwGr073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k2H14PRLPeVkGic5QtX04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mreZxpKDNYj7PrFp69xEQ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IcWFjBBwa3nNGfN4hr0cr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1ytLpqnNsqHuJ13S692gN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J2LqC1S5DDpKbncyca9nA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gUcWauiLd7av7VkdOYvLJ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5cwM1plRabaLOr0ZNmVmM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34YQFGxXR7qFMWzTQZsKMt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ApzKycmNrda17xWmJOTj4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52vr5XmsC0AQnq6VZKujY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BUrlUCJVSa9Qjwf76pqZA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3pLxZ5nUxa42oMfTAoViZq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9rgavgNO8OKLDqAZK3JIG8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Gx6zGSE4TZRrtbbomW6Jl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5G5F7mmGgT10zDpG6WuJR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LZ6OyEnMAo4hrpu1KiIcI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8Nw60w70fGP0oAqbwyQ89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psByZFPaeByjV6yjNHjuj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WhbZc5cc1E4MzDc0FHWp9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J8unsru0SdFMwjnZtJX2A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Te8xV7N2CxTtty2vPDLI0M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O1kpwijcCDqD0EbqNH8rKu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7M6SCFdds7RQTmPwjHXfF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j2LkuE6cjA7n0LOeanpkr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CI88Z6r12wbls47iaz7fN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hIvl4I5wAQlkYq3blEZLix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1QI9fYWlRzm8PINmC2wwhd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kYqojm2HyfbwMpp3uMEcR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HZnXsbdMKlW1tYJTG4T0Z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6PuADgWKT8RCAKdzz5Akxr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cEjK7RcPdbxkZDNVolusF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1uD36PV7tuK7iGKXYEn18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8q64yyJBpO4VnDP63KnU6I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2ARk6aqnP5EHT3xZyhbw3G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FcV3VRUT061qnvcerya2ZZ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FKLy4c6IAEmUEo3ezsV5x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BLMAHaAdayGjUuVWF3fSJh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FsF1MjPDl1HGVfj9iQHTor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F7xJMCsWVABjsyGCdKYy7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1BxPokAz3UJ0h6whSg5eC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FeJ8J4hCeb9dGDqeuriLrD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cf23LyODid9mmOGEfjXOJ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MAs62oPMtb1swTH1v3pyQ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f3YaMduQWG9OKGQNhClfSj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lTlDOLGJeqTZbpcKZ7OES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9AAYOwdYuBb8sNpZih1uL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STAkL5y61cCjv4WQkRsnt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QeZyOTsMcpb67tn8q7eDk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oasEXPJ1xC7l3lkdhEEf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ORO1Mt44uWXQiiRzApfCk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0wWJGtKyvmV3gnsJ7dEUqs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7J4AaRfzwWsYmtTkRpF12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v2tOMB8dmfr2s0x0LjGUj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RdFRNIuN7otTe26l4DqiA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wk1TNREll7TGbf9VOpJz7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3yyMvUpf2t1eEHlPUVD9M3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0xQQc9P1z04tLs7iXe6iE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swyN5Uu6qlZdyeE3c5dsr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AeznMDFUGLG75jio3VwsA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tyUSDT104cqeWkeI7Rqv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VtXQnRyTejm5jFVLPYSR5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QNSY1a1OjKmiTdtMBl43lf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wq9kLO1iVZDRK0tUZLSGG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tHQnXalNF144e2tIi8dYMh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B4zefcREDYx2JjXNEGugX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MvXZcGDFHUcffioV6BNnr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Mn4qce82QpXFdJN2yM9GYj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0xh3qNM3ruO2CsrAEwqNwK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kTiNXdNTpbJM3a2CB3I1H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qUqgqRxZKkfzX97ZOQEAp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SGnqBTOKNIg8tnnHMWmpq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lBfnLDayjvgdWk3V5dvAI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wtdSuCeSn6Mz2KS0fDb0w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iOGKC73IdZqs9TcIpcvUl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2uc3jOM3F9dSMftwxN8Q6q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8pWsscrk8Qc6QP59VC2aR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XTKpvhPOCQBEUBsquN1BWF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QU3DWskQYv3hlFQ7jczy2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xzKCAVbWtPLjc2lH3mcNq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IRk5YLGNW1eyF8QHszwG3b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6H0Jpllzih0u2i3gf0b1Xh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GYtegkCiQn6B51DVbg8wNk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udZbDOzgJsvg7mBZ5UJFZ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3lykVTSuxFbwamBKvlaDbR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7nEN2qqfvAE4ICuwh5HRWS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RsDysV8lIVp1yRI5HiMHe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uHxyU79NHVetNkpSXjmfW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N54nGPkskZJkoWCgy9N8L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fdAjseXw2ifvkUrp6MQ5IZ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RsDysV8lIVp1yRI5HiMHe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uHxyU79NHVetNkpSXjmfW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N54nGPkskZJkoWCgy9N8L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r33P4wngywolU8FVoJqlPr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O5IBHTTFlvWH71nA0lZ3L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UCeiZdPJRS0DIQE42IiQe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RLN0rDleFeERin6mSnMCB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3NCmtR2jm31VONPzbjaeHQ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rDw4iKr275JJhs1cXh9YV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oA8NHnPDT3c6aIWNKyU1U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53x697cXyRLIfWVu33ctb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qyQhkrLMm99cUvh6Pl6g7E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lrtZSgvQPqEpwmPPR3rXN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8Ors4zXqdP1ZDuYMcVvLaf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ZQygYGPU4C3UHgsXAtqE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9X8n4S0kcgV1zI0bz7Dc4p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IFdHk57AR2EDpTs27Fm47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b2CCQTCAeYJhxHWMT7acD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cIeaDhU4fzkLp1QRnbPWVj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T5yTKpRnuxxuxMx1021lm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aURM829aLluTCIdTWFv9As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4bqJL1OAitVj7PMQBmPZjL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FS5WWkyjWejTxkiQ9SU4NY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Cu2r9xieU9F8EkwLMMkT5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JwFQudAsu4i0OeIAE20f1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9sH7w5A2cZS5UKvLi24DsF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gwp7Due9qMIIfZHc5OCspg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kpezCvUnGV41n2nZzNxKD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ekxZZALaTAMwNmhmIpCGK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AIaTA5wDewFGBywPG44MNw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cbqNz4WD2mwoJCNPnLiWd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Eli4Iff2bJ1tQelLpgBkE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aP4j8WM5rlz0WGWKT9DNyc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8ktJn1Itip3246dHj5Cbt8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5qVyeJSmzUXtKgR1tq61hH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2zn9Gg8ynCs3ylOhWAQ84k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CDczjtPnM3ZbvEswG6j27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TDgBeicGeWOGlEgl1xDzvG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T3tCt7XejGHFIlNsLtBGtm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6BCPTWaV90YXMvVZgwXTYW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s9l5Mtjsncbzshhs2vwyt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XG6R9M2ZCUgPb3eeHm4jG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ZWcaee4OvyjUbEYVjxqnz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hiC6eeOOau9R9GaEZxNUOp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vhRzfL2wTidIDz400g0l4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21XOgk0CtLSA6PmEy27Xf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VYw5UwNEO3DlePBqvHwgP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Q3tfElHYd6Uu6ZibqtPOW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WLBw27wprYIt7sCFSrXQQ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zowqE76zxnlqmLW8oW9mf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qJJB8kh2r1v27HE7izrNE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yS8BVBc3Wq8IsMwQnbnrtr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HX5lU1L8no2SuY6JjLws3a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F7D9BFMDaJf9ruDQqqfoSq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hzJWrl2f2VZAmZNHNljiBk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PSk5D3XCBThRUg4GmRqQ47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291rvVGZsNPlxwXHACiK7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s9l5Mtjsncbzshhs2vwyt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L68PO7v6kLoxhiDuz9TF0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3UdL8ozoIbdTvu6toyJQt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lFHAwNjW4axkTeXHi6d6a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X6Y2o24pC0J62dB3Z6xW3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koM8o5LkWab9W6M5Zxjjy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9psSRkzCixRKMAgfDYDi3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VTgvhU7ZCKE7enGwdrLkR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ickcOKUlFg9AtzBm3EvjU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EtHWdmGnxdMulvrCZ3gaaa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66ElTy7KbxJIhA4a45m5h4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Jr5bTggvW5AHeQoGQAVdm3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291rvVGZsNPlxwXHACiK7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s9l5Mtjsncbzshhs2vwyt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mVqHOlcJjZtc2QJ4AigAj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YET7URn6OxJb5FQVbMAtJ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RcYwbYz8eC2IGHZrcTNrU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xpYueabiHAEyMH8nFpwGj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69nZ8WJzGFiuHEzyGKoWVV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38VhiPdoUdRrfBv5esJ1U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353zPYE7KobIjQdErKsgn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QdjWaFaubTwH4QeJZeKMt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fxiFRz1ZyEYMePfSOZXfc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X6Y2o24pC0J62dB3Z6xW3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yxb2tdLDcj7P0obeDh4ns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S2RIaHE398d2jL9PZYJkQ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LSZFYCtIyPg4ufdEFSPU9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SIiBot6qKPdgXlFStajek7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hiVQD3qdDxDt8Li3Ne8atK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zVTW1YBcxygtA4Pky3vUi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mZRRseiblMZWjTuM0dDMLM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291rvVGZsNPlxwXHACiK7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s9l5Mtjsncbzshhs2vwyt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YET7URn6OxJb5FQVbMAtJ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RcYwbYz8eC2IGHZrcTNrU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xpYueabiHAEyMH8nFpwGj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QHb7YevUQzZa2oP5au5gQ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69nZ8WJzGFiuHEzyGKoWVV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38VhiPdoUdRrfBv5esJ1U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353zPYE7KobIjQdErKsgn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QdjWaFaubTwH4QeJZeKMt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fxiFRz1ZyEYMePfSOZXfc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X6Y2o24pC0J62dB3Z6xW3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BmtUBRDHKFw0lVJ7oe1k6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RhIYYTz6XP0Wkxs7nJyPO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koM8o5LkWab9W6M5Zxjjy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WAITArEhTXvFucbCTK7DI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Y0wXVKjiQYkkbaw3Jpxeh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HZoBcFhRhLh7hk8g5i8sGW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z60qYDkqaY0LliJw0S8ztr"/>
</p:tagLst>
</file>

<file path=ppt/tags/tag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2rE3gVKQOHaSfAjioLnpBb"/>
</p:tagLst>
</file>

<file path=ppt/tags/tag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ydR3mOsZb1LWXX8pl6rXz"/>
</p:tagLst>
</file>

<file path=ppt/tags/tag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h02MoH95BylAqKQ2fFQUC1"/>
</p:tagLst>
</file>

<file path=ppt/tags/tag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291rvVGZsNPlxwXHACiK7"/>
</p:tagLst>
</file>

<file path=ppt/tags/tag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s9l5Mtjsncbzshhs2vwyt"/>
</p:tagLst>
</file>

<file path=ppt/tags/tag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YET7URn6OxJb5FQVbMAtJ"/>
</p:tagLst>
</file>

<file path=ppt/tags/tag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RcYwbYz8eC2IGHZrcTNrU"/>
</p:tagLst>
</file>

<file path=ppt/tags/tag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o5xWMTm4gkRd5QpSo2lIZ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28IK0TNeeAIvIbA0jKByJ"/>
</p:tagLst>
</file>

<file path=ppt/tags/tag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Ioe7SntMRMfSs9PkIhLCIM"/>
</p:tagLst>
</file>

<file path=ppt/tags/tag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Ok7wfLwmTzeQ3pFdqBUHk"/>
</p:tagLst>
</file>

<file path=ppt/tags/tag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9R7D2JDT5zOWSVCjPMuwy5"/>
</p:tagLst>
</file>

<file path=ppt/tags/tag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qswJhhPfuOdlvGI3u8rYxh"/>
</p:tagLst>
</file>

<file path=ppt/tags/tag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9e5WbnvUKo4hUzAGJJmHoN"/>
</p:tagLst>
</file>

<file path=ppt/tags/tag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vg9kWzsC5h0IfyN5diTgr"/>
</p:tagLst>
</file>

<file path=ppt/tags/tag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zC0oTAnGB8hBFdTADeXyG"/>
</p:tagLst>
</file>

<file path=ppt/tags/tag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PheKEqzUYRQVGwkxGSeoF"/>
</p:tagLst>
</file>

<file path=ppt/tags/tag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4AyilXjkaala2JGh1yJ64y"/>
</p:tagLst>
</file>

<file path=ppt/tags/tag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4ImMkRAfFfo4FNtEJPftI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BuG9CNIpqJxHtMGtKu7dc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1QIcEz7LFJB3lXoeaKpuBJ"/>
</p:tagLst>
</file>

<file path=ppt/tags/tag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vPSGIGqBWtxy1DxeqhM9n"/>
</p:tagLst>
</file>

<file path=ppt/tags/tag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P339sp8Mvwt7Oy2CgfJBfX"/>
</p:tagLst>
</file>

<file path=ppt/tags/tag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6UqWP6NDOGG8cxUE9UO3j"/>
</p:tagLst>
</file>

<file path=ppt/tags/tag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w7LP6voXGyySJYfLQjOjF"/>
</p:tagLst>
</file>

<file path=ppt/tags/tag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miJN95aPImmwLufcuTcoFP"/>
</p:tagLst>
</file>

<file path=ppt/tags/tag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RSr0kM7Skjjcnja0ZheQZ"/>
</p:tagLst>
</file>

<file path=ppt/tags/tag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8AjOVpn3vfZfFgSo6bCQOe"/>
</p:tagLst>
</file>

<file path=ppt/tags/tag3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zwBVBQjw5ORJi8comKOP4"/>
</p:tagLst>
</file>

<file path=ppt/tags/tag3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GVV8eoiumtiRGLpFf3BGO6"/>
</p:tagLst>
</file>

<file path=ppt/tags/tag3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XI2hBT6C0bTlKhktMdbIU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CGrlsI6MDJU1i0ylkFtzR"/>
</p:tagLst>
</file>

<file path=ppt/tags/tag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NxAgUMf6ZpaezTTkeqqsO"/>
</p:tagLst>
</file>

<file path=ppt/tags/tag3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LhNyn3KPoRixBOS1QLwe0S"/>
</p:tagLst>
</file>

<file path=ppt/tags/tag3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PXnU4TXBDlpwUuHlYjmTb"/>
</p:tagLst>
</file>

<file path=ppt/tags/tag3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avIrAsYLhrB7IDSZIm8nL"/>
</p:tagLst>
</file>

<file path=ppt/tags/tag3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P2YoCSr76UulMScCjvCS3"/>
</p:tagLst>
</file>

<file path=ppt/tags/tag3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VNM3tZA0LOIlGFsbP6jal"/>
</p:tagLst>
</file>

<file path=ppt/tags/tag3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HCmQ0N53CLTLQ7bBypsw69"/>
</p:tagLst>
</file>

<file path=ppt/tags/tag3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Dqbwa7GwyTDdaqdtcuW82"/>
</p:tagLst>
</file>

<file path=ppt/tags/tag3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APygzgGRDeyVJqOgVVVek"/>
</p:tagLst>
</file>

<file path=ppt/tags/tag3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dT1blWf190DOQmYTxqPGf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6snecL90b37h55wdeF2zWX"/>
</p:tagLst>
</file>

<file path=ppt/tags/tag3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FeGNEVz0cOuIBEfnUKCC4"/>
</p:tagLst>
</file>

<file path=ppt/tags/tag3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iVArh2nvoECPeMvyhjs8N"/>
</p:tagLst>
</file>

<file path=ppt/tags/tag3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j7KjDav54Dj7WKccDwDHp"/>
</p:tagLst>
</file>

<file path=ppt/tags/tag3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5MqtSlsi9VKsBsGYpdZjz"/>
</p:tagLst>
</file>

<file path=ppt/tags/tag3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v6PKl4FWv5qt1YS9haDMt"/>
</p:tagLst>
</file>

<file path=ppt/tags/tag3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mu8KvF7pI6g6gkE70nCdq"/>
</p:tagLst>
</file>

<file path=ppt/tags/tag3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F28qI5fWPFNv7KlBBy0P6n"/>
</p:tagLst>
</file>

<file path=ppt/tags/tag3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dVHyv99fagXHr0jNzRtSq"/>
</p:tagLst>
</file>

<file path=ppt/tags/tag3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tB9zjvpOBnjhIVv0xKMFqD"/>
</p:tagLst>
</file>

<file path=ppt/tags/tag3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93TBhLqXDuTJjyYbEKqyS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qV5eBo5P8aTvd36gXXMrF"/>
</p:tagLst>
</file>

<file path=ppt/tags/tag3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pJ5ON26GdZQm0wpU73apG"/>
</p:tagLst>
</file>

<file path=ppt/tags/tag3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Pbbsyy8U05mvEawtYoRWh"/>
</p:tagLst>
</file>

<file path=ppt/tags/tag3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TTXxsMJDnnsXCUTCktxyiZ"/>
</p:tagLst>
</file>

<file path=ppt/tags/tag3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0vSfoE5MyJvVieU5MohCH"/>
</p:tagLst>
</file>

<file path=ppt/tags/tag3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Tx1fCQDUjnYU8X2AwlYiAU"/>
</p:tagLst>
</file>

<file path=ppt/tags/tag3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7YBnqoLa1m36XQZLNrRem"/>
</p:tagLst>
</file>

<file path=ppt/tags/tag3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19hRug2ik6ZjTh1tcwydX"/>
</p:tagLst>
</file>

<file path=ppt/tags/tag3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5Q4JwzbQJFRBXr6zTu7J2"/>
</p:tagLst>
</file>

<file path=ppt/tags/tag3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7EWIKkflG8yt4rMLKt7un"/>
</p:tagLst>
</file>

<file path=ppt/tags/tag3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rijzmDC35ev8IqNNPQBoY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KcU1860qZU98Wi6xxC6eZ"/>
</p:tagLst>
</file>

<file path=ppt/tags/tag3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2umFM8KEBxyNcEpaXBIC2"/>
</p:tagLst>
</file>

<file path=ppt/tags/tag3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YWImYWDgTZlIfPdHQujrC"/>
</p:tagLst>
</file>

<file path=ppt/tags/tag3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AUd8oETZGmFIvqWqaO0lE"/>
</p:tagLst>
</file>

<file path=ppt/tags/tag3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suoAXfLdjBH0mN8PyZmTi"/>
</p:tagLst>
</file>

<file path=ppt/tags/tag3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2wjNLpkvqgj0sJKOHDes3"/>
</p:tagLst>
</file>

<file path=ppt/tags/tag3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40u48hkg1YKgtrRg9ulSNa"/>
</p:tagLst>
</file>

<file path=ppt/tags/tag3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Hllp5JhIFQVYwOIC7Zfpi"/>
</p:tagLst>
</file>

<file path=ppt/tags/tag3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JYhSxx9SzfTANINSfwKf5"/>
</p:tagLst>
</file>

<file path=ppt/tags/tag3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xslsrRdTyL89Bm7ccJzMg"/>
</p:tagLst>
</file>

<file path=ppt/tags/tag3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mz2sJ3u8YHrCvdmpKGIZBn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7cAi97o5C9vEDbSjAfZPHb"/>
</p:tagLst>
</file>

<file path=ppt/tags/tag3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1fg5OW3TeGKPh79i16XTm7"/>
</p:tagLst>
</file>

<file path=ppt/tags/tag3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oMJEYFpqvgwYyMbDfx54sK"/>
</p:tagLst>
</file>

<file path=ppt/tags/tag3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SFVefrFB1H0URumaYnuNbu"/>
</p:tagLst>
</file>

<file path=ppt/tags/tag3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jiym6nQpNiEDT3IJqYLTeO"/>
</p:tagLst>
</file>

<file path=ppt/tags/tag3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dTNtNPE9MZ0z9DlG1fJx4r"/>
</p:tagLst>
</file>

<file path=ppt/tags/tag3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5V10PfJIE2tjrPw56iFGG"/>
</p:tagLst>
</file>

<file path=ppt/tags/tag3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7rE7rL2j0Gi9Rnprr1Y9Q7"/>
</p:tagLst>
</file>

<file path=ppt/tags/tag3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5FiViG7Dg7z0XumSotHpEl"/>
</p:tagLst>
</file>

<file path=ppt/tags/tag3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9zr6EFhGxQ0lYOvtmcnqa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m46N9ppalqND0kIYYBlmL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ui7edXm7piVedd2jfFcZa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QySYRh0dmOdIAOFVcsNe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HM7vVEmFaLsgszme656bW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tyDQnTQlfXKpxSnIoxuRu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71uDeDjtKbWbkQ6RmlmRGE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gkl6zXmI8QzzLCRH02cqz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47IgmKJJkftzejTxKvnsO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LgkfuEmOteSJfdnjBCZov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6cnyOsiH26IJmrV6f5nvM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Gv3FarTLtpPsa8SVQTwLb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1vRVoumT00xRvRu8iRNhC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TThMekfuZ02VtxNe2poAp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ViD0qHAFXU8JCXDBg2Dw1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PAoWl4OoS2S4YZ8dTyUj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20xoSDTHXblM17wLpOz5t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8MKVPAq9mWSOot3CumvQz1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6QyZEt285CHtGND1vtnfw6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fzw5Bpbott6GTnQWX6dQg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7VMfYtQ1tkv0Qip7nrJTde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0z7KDFxp8ifJ8EJPCWlmZ8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G24rOAEuW2SVc8ePbu3cd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79KoyPNyReRYrHzeJPtNi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fIxHo7aSVWnVVUGq1PHob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4dGwfWKeIpsqU1QRqFnZi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AwMEyjND5TvBEj0SRd7Hd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X3fN615AJlkawDjZ1drx0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tu0Ezap10bl9CaKBorq5j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VimxQyOaRBGD2hETKDe4S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gvGQ7gOGg8DVzHh1jQdQj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sZ7sWvGNQfFB2RR0qylbl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Z7IWCIjnQ2Zw3GIEjjZth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fXEqajqFu8nU00K0SYtto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BvNahLf2bSgARKhcx0Xbx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99FIUiq1ZOZCl8C01EqsX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Dp8ZIGqsvd5KmEuzRWB9T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Bfp8zxZjL4TEvfAUAJAwi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4KRgcC7FhoOt3t84xSCnr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fJRePomsQDRo8wQhFP7F8a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99ANecP9A6S3TKTfVbf4j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2FeGaKhusNMkEkd1pWWPq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gArV8ZNlOmfC7Vyx15R5D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XEVHh4zIzEyomCGSkhLBUI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2SK7nzrpVkbHYCLV9PNy9k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5hz6z2TLj7t6zoEefBiH7Y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41citRVQXkObiSOzXTAvf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KZJqHf9gjYO4GZtI0N0qHx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wxxUjMuzow6Ru5mKqTngv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rQBSsqNmDWyoZvWPOss43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Kclmq2kNwsaivELyy8moW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dqydwKGiRA1I7KnXRbgF1c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5qoJddsG8YgKNkyWlseAZ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HbzHYSkfU7Ps7VYHP7lQk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TTWMrqOZxJCdMjRuJpz16d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2LRq0CMU9lirIc9veAlS4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9UkdDYEC7f9iw9OPyRIsZY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9FcLxjTKur7TQwcmE8h26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3YRIl3VP91w0xFhKiftR2i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88c3lGFIDq4aqayrc7jdu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m2zPQWGzVD74i0FjaHRVL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ofXilv4jIWn1wZHbCd1R1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3IqlEVr1XOBthNOonjdz6l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5TY35nsR5Z6FPXUI4L4IzB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291rvVGZsNPlxwXHACiK7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xebTNfTOiUHtobCtW6hO8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HMLccZ6kxebLTXKhYynhWw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ssgRqCDWOB7fCNfB7r5Dv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D48L46FbtjDQMIDWPhbl5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5m8zPekYPIubxObIExwhC8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TSQjPzbINkItcciSatKLsR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3475</TotalTime>
  <Words>1416</Words>
  <Application>Microsoft Office PowerPoint</Application>
  <PresentationFormat>On-screen Show (4:3)</PresentationFormat>
  <Paragraphs>268</Paragraphs>
  <Slides>60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1" baseType="lpstr">
      <vt:lpstr>Office Theme</vt:lpstr>
      <vt:lpstr>Barnyard Weather Fun: Cows and Raccoons An update and musings from         the world of storm based warnings, severe weather archives, and general trouble making.</vt:lpstr>
      <vt:lpstr>Diplomatic Immunity (June 2012 NOAA Team Member of the Month!)</vt:lpstr>
      <vt:lpstr>Indisputable Fact of Life #1</vt:lpstr>
      <vt:lpstr>The reason why</vt:lpstr>
      <vt:lpstr>Oh, you don’t agree?</vt:lpstr>
      <vt:lpstr>So I challenge you:</vt:lpstr>
      <vt:lpstr>Oh, you still don’t agree?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Darn it daryl,  I came here for stats (or free food),  not altruistic hyperbole.</vt:lpstr>
      <vt:lpstr>NWS County SVR/TOR Warnings</vt:lpstr>
      <vt:lpstr>1 Oct 2007, warnings changed</vt:lpstr>
      <vt:lpstr>But what actually changed? NWS: Ignore the red, use the yellow</vt:lpstr>
      <vt:lpstr>The private sector jumped to action</vt:lpstr>
      <vt:lpstr>Thankfully, we have social media</vt:lpstr>
      <vt:lpstr>These aren’t the polygons you’re looking for</vt:lpstr>
      <vt:lpstr>Oh daryl, you and your  1% type academic friends always focused on the outliers….  So another altruism:  If less than 50% of warnings are “storm based”, can the program still keep its name?</vt:lpstr>
      <vt:lpstr>Quiz Question #1 How do you cancel a portion of the warning?</vt:lpstr>
      <vt:lpstr>Quiz Question #2 What’s wrong with this picture?</vt:lpstr>
      <vt:lpstr>PowerPoint Presentation</vt:lpstr>
      <vt:lpstr>PowerPoint Presentation</vt:lpstr>
      <vt:lpstr>Bah, that is Texas, we are Hastings, fricken Nebraska</vt:lpstr>
      <vt:lpstr>Bah, that is Texas, we are Hastings, fricken Nebraska</vt:lpstr>
      <vt:lpstr>1 Oct 2007 – 23 Mar 2012: Number of Polygon Vertices (SVR+TOR)</vt:lpstr>
      <vt:lpstr>PowerPoint Presentation</vt:lpstr>
      <vt:lpstr>Average SBW Size Versus County Size per WFO (SVR+TOR shown, Alaska not included)</vt:lpstr>
      <vt:lpstr>PowerPoint Presentation</vt:lpstr>
      <vt:lpstr>PowerPoint Presentation</vt:lpstr>
      <vt:lpstr>Lets get quantitative</vt:lpstr>
      <vt:lpstr>PowerPoint Presentation</vt:lpstr>
      <vt:lpstr>PowerPoint Presentation</vt:lpstr>
      <vt:lpstr>PowerPoint Presentation</vt:lpstr>
      <vt:lpstr>PowerPoint Presentation</vt:lpstr>
      <vt:lpstr>Oh daryl, what about this?</vt:lpstr>
      <vt:lpstr>PowerPoint Presentation</vt:lpstr>
      <vt:lpstr>Are warnings centered on the storm?</vt:lpstr>
      <vt:lpstr>PowerPoint Presentation</vt:lpstr>
      <vt:lpstr>Does the warning track the storm in space?</vt:lpstr>
      <vt:lpstr>PowerPoint Presentation</vt:lpstr>
      <vt:lpstr>More tracking fun</vt:lpstr>
      <vt:lpstr>PowerPoint Presentation</vt:lpstr>
      <vt:lpstr>Academic Thought Experiment</vt:lpstr>
      <vt:lpstr>PowerPoint Presentation</vt:lpstr>
      <vt:lpstr>PowerPoint Presentation</vt:lpstr>
      <vt:lpstr>Hastings’ TORs 2008-2011</vt:lpstr>
      <vt:lpstr>What is broken?</vt:lpstr>
      <vt:lpstr>Summary</vt:lpstr>
      <vt:lpstr>Is this the solution?</vt:lpstr>
      <vt:lpstr>Equally, unrealistic solutions</vt:lpstr>
      <vt:lpstr>PowerPoint Presentation</vt:lpstr>
      <vt:lpstr>Apps &amp; Archives</vt:lpstr>
      <vt:lpstr>IEM Cow</vt:lpstr>
      <vt:lpstr>IEM Raccoon</vt:lpstr>
      <vt:lpstr>NEXRAD Archives</vt:lpstr>
      <vt:lpstr>Other Archives of Interest</vt:lpstr>
      <vt:lpstr>Time for Questions?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akrherz</dc:creator>
  <cp:lastModifiedBy>Daryl Herzmann</cp:lastModifiedBy>
  <cp:revision>137</cp:revision>
  <dcterms:created xsi:type="dcterms:W3CDTF">2011-03-15T14:09:51Z</dcterms:created>
  <dcterms:modified xsi:type="dcterms:W3CDTF">2012-07-07T11:51:26Z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Google.Documents.DocumentId">
    <vt:lpwstr>1LxI3P_5_0U80QjoRz34zChFwRxRyJR9g6Z8A-fZC34Y</vt:lpwstr>
  </property>
  <property fmtid="{D5CDD505-2E9C-101B-9397-08002B2CF9AE}" pid="3" name="Google.Documents.RevisionId">
    <vt:lpwstr>01894244037905311651</vt:lpwstr>
  </property>
  <property fmtid="{D5CDD505-2E9C-101B-9397-08002B2CF9AE}" pid="4" name="Google.Documents.PreviousRevisionId">
    <vt:lpwstr>04946180922090859055</vt:lpwstr>
  </property>
  <property fmtid="{D5CDD505-2E9C-101B-9397-08002B2CF9AE}" pid="5" name="Google.Documents.PluginVersion">
    <vt:lpwstr>2.0.2662.553</vt:lpwstr>
  </property>
  <property fmtid="{D5CDD505-2E9C-101B-9397-08002B2CF9AE}" pid="6" name="Google.Documents.MergeIncapabilityFlags">
    <vt:i4>0</vt:i4>
  </property>
  <property fmtid="{D5CDD505-2E9C-101B-9397-08002B2CF9AE}" pid="7" name="Google.Documents.Tracking">
    <vt:lpwstr>false</vt:lpwstr>
  </property>
</Properties>
</file>